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3" r:id="rId3"/>
    <p:sldId id="274" r:id="rId4"/>
    <p:sldId id="260" r:id="rId5"/>
    <p:sldId id="261" r:id="rId6"/>
    <p:sldId id="275" r:id="rId7"/>
    <p:sldId id="263" r:id="rId8"/>
    <p:sldId id="267" r:id="rId9"/>
    <p:sldId id="268" r:id="rId10"/>
    <p:sldId id="270" r:id="rId11"/>
    <p:sldId id="271" r:id="rId12"/>
    <p:sldId id="269" r:id="rId13"/>
    <p:sldId id="265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360CB-CCBB-D94D-B5AE-D8C0365CEAC9}" type="datetimeFigureOut">
              <a:rPr lang="en-US" smtClean="0"/>
              <a:pPr/>
              <a:t>1 Oct 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8DB30-A6EB-7F42-99E6-3000496C8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4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URLs:</a:t>
            </a:r>
          </a:p>
          <a:p>
            <a:r>
              <a:rPr lang="en-US" dirty="0" smtClean="0"/>
              <a:t>http://classroom.sdmesa.edu/eschmid/Lectur13.gif</a:t>
            </a:r>
          </a:p>
          <a:p>
            <a:r>
              <a:rPr lang="en-US" dirty="0" smtClean="0"/>
              <a:t>http://www.automationheroes.com/wp-content/uploads/2013/11/tumblr_static_cheese_205_1362800142.jpg</a:t>
            </a:r>
          </a:p>
          <a:p>
            <a:r>
              <a:rPr lang="en-US" dirty="0" smtClean="0"/>
              <a:t>http://mbioblog.asm.org/.a/6a0133ec8b9631970b017c3180a22b970b-pi</a:t>
            </a:r>
          </a:p>
          <a:p>
            <a:r>
              <a:rPr lang="en-US" dirty="0" smtClean="0"/>
              <a:t>http://thumbs.dreamstime.com/x/kids-yogurt-pot-spoon-14751063.jpg</a:t>
            </a:r>
          </a:p>
          <a:p>
            <a:r>
              <a:rPr lang="en-US" dirty="0" smtClean="0"/>
              <a:t>https://lygsbtd.files.wordpress.com/2011/08/beer_toast.jpg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2DD3D-73F8-2E44-AD90-6FD1D52BA9F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46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Tempeh</a:t>
            </a:r>
          </a:p>
          <a:p>
            <a:r>
              <a:rPr lang="en-US" dirty="0" smtClean="0"/>
              <a:t>Eaten as a meat substitute,</a:t>
            </a:r>
            <a:r>
              <a:rPr lang="en-US" baseline="0" dirty="0" smtClean="0"/>
              <a:t> could be fried or eaten raw. Similar to tofu in how it’s consumed. </a:t>
            </a:r>
            <a:r>
              <a:rPr lang="en-US" dirty="0" smtClean="0"/>
              <a:t> </a:t>
            </a:r>
          </a:p>
          <a:p>
            <a:r>
              <a:rPr lang="en-US" dirty="0" smtClean="0"/>
              <a:t>Fermented by a mold (</a:t>
            </a:r>
            <a:r>
              <a:rPr lang="en-US" dirty="0" err="1" smtClean="0"/>
              <a:t>Rhizopus</a:t>
            </a:r>
            <a:r>
              <a:rPr lang="en-US" dirty="0" smtClean="0"/>
              <a:t>). Cooked soybeans are inoculated with the mold, which forms a solid mat around the beans. After fermentation, this cake can be sliced and prepared as you like.</a:t>
            </a:r>
          </a:p>
          <a:p>
            <a:r>
              <a:rPr lang="en-US" dirty="0" smtClean="0"/>
              <a:t>Image URLs: </a:t>
            </a:r>
            <a:r>
              <a:rPr lang="en-US" dirty="0" err="1" smtClean="0"/>
              <a:t>https://en.wikipedia.org/wiki/Tempeh#/media/File:Sliced_tempeh.jpg</a:t>
            </a:r>
            <a:endParaRPr lang="en-US" dirty="0" smtClean="0"/>
          </a:p>
          <a:p>
            <a:r>
              <a:rPr lang="en-US" dirty="0" smtClean="0"/>
              <a:t>http://intentblog.com/wp-content/uploads/2012/08/tempeh_bacon.jpg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8DB30-A6EB-7F42-99E6-3000496C88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97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Natto</a:t>
            </a:r>
            <a:endParaRPr lang="en-US" dirty="0" smtClean="0"/>
          </a:p>
          <a:p>
            <a:r>
              <a:rPr lang="en-US" dirty="0" smtClean="0"/>
              <a:t>Eaten as a kind of breakfast</a:t>
            </a:r>
            <a:r>
              <a:rPr lang="en-US" baseline="0" dirty="0" smtClean="0"/>
              <a:t> food, often with rice</a:t>
            </a:r>
            <a:endParaRPr lang="en-US" dirty="0" smtClean="0"/>
          </a:p>
          <a:p>
            <a:r>
              <a:rPr lang="en-US" dirty="0" smtClean="0"/>
              <a:t>Kind of bland and mushy, like the Japanese</a:t>
            </a:r>
            <a:r>
              <a:rPr lang="en-US" baseline="0" dirty="0" smtClean="0"/>
              <a:t> equivalent to oatmeal or grits. </a:t>
            </a:r>
            <a:endParaRPr lang="en-US" dirty="0" smtClean="0"/>
          </a:p>
          <a:p>
            <a:r>
              <a:rPr lang="en-US" dirty="0" smtClean="0"/>
              <a:t>Fermented by a bacterium (Bacillus)</a:t>
            </a:r>
          </a:p>
          <a:p>
            <a:r>
              <a:rPr lang="en-US" dirty="0" smtClean="0"/>
              <a:t>http://static1.squarespace.com/static/54e0ac47e4b0541797890fbd/54f65affe4b034a7acc838a3/54f65b00e4b095ecd49f6f9e/1425431297547/natto-1.jpg?format=500w</a:t>
            </a:r>
          </a:p>
          <a:p>
            <a:r>
              <a:rPr lang="en-US" dirty="0" smtClean="0"/>
              <a:t>https://upload.wikimedia.org/wikipedia/commons/b/b3/Natto_on_rice.jpg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8DB30-A6EB-7F42-99E6-3000496C88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90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Tomorrow you are making </a:t>
            </a:r>
            <a:r>
              <a:rPr lang="en-US" dirty="0" err="1" smtClean="0"/>
              <a:t>natto</a:t>
            </a:r>
            <a:r>
              <a:rPr lang="en-US" baseline="0" dirty="0" smtClean="0"/>
              <a:t> – watch video</a:t>
            </a:r>
          </a:p>
          <a:p>
            <a:r>
              <a:rPr lang="en-US" baseline="0" dirty="0" smtClean="0"/>
              <a:t>How to make the easiest </a:t>
            </a:r>
            <a:r>
              <a:rPr lang="en-US" baseline="0" dirty="0" err="1" smtClean="0"/>
              <a:t>natto</a:t>
            </a:r>
            <a:r>
              <a:rPr lang="en-US" baseline="0" dirty="0" smtClean="0"/>
              <a:t>(Method to use the </a:t>
            </a:r>
            <a:r>
              <a:rPr lang="en-US" baseline="0" dirty="0" err="1" smtClean="0"/>
              <a:t>Natto</a:t>
            </a:r>
            <a:r>
              <a:rPr lang="en-US" baseline="0" dirty="0" smtClean="0"/>
              <a:t> bacteria)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8DB30-A6EB-7F42-99E6-3000496C88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10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</a:t>
            </a:r>
            <a:r>
              <a:rPr lang="en-US" baseline="0" dirty="0" smtClean="0"/>
              <a:t> each group soak 1 cup of beans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8DB30-A6EB-7F42-99E6-3000496C88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33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long have they been around. Why</a:t>
            </a:r>
            <a:r>
              <a:rPr lang="en-US" baseline="0" dirty="0" smtClean="0"/>
              <a:t> have humans used this processing technique? </a:t>
            </a:r>
            <a:endParaRPr lang="en-US" dirty="0" smtClean="0"/>
          </a:p>
          <a:p>
            <a:r>
              <a:rPr lang="en-US" dirty="0" smtClean="0"/>
              <a:t>Image URL: http://www.arabworldbooks.com/egyptomania/images/2.JPG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2DD3D-73F8-2E44-AD90-6FD1D52BA9F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45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8DB30-A6EB-7F42-99E6-3000496C88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02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fermented foods can you think of?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8DB30-A6EB-7F42-99E6-3000496C88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58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“good” fermentative</a:t>
            </a:r>
            <a:r>
              <a:rPr lang="en-US" baseline="0" dirty="0" smtClean="0"/>
              <a:t> organisms make foods safe, preserved, good to eat?</a:t>
            </a:r>
          </a:p>
          <a:p>
            <a:r>
              <a:rPr lang="en-US" baseline="0" dirty="0" smtClean="0"/>
              <a:t>By products of the metabolic pathway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8DB30-A6EB-7F42-99E6-3000496C88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08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Breakout! Measure acid in pickled food.</a:t>
            </a:r>
            <a:r>
              <a:rPr lang="en-US" baseline="0" dirty="0" smtClean="0"/>
              <a:t> Solid foods like pickles and cucumbers can be macerated with up to 20% their volume in additional water to get enough liquid to successfully measure the </a:t>
            </a:r>
            <a:r>
              <a:rPr lang="en-US" baseline="0" dirty="0" err="1" smtClean="0"/>
              <a:t>pH.</a:t>
            </a:r>
            <a:r>
              <a:rPr lang="en-US" baseline="0" dirty="0" smtClean="0"/>
              <a:t> It is also interesting to measure the pH of the pickling brine. </a:t>
            </a:r>
          </a:p>
          <a:p>
            <a:r>
              <a:rPr lang="en-US" baseline="0" dirty="0" smtClean="0"/>
              <a:t>In this case, the acid produced by the fermentation of Lactic Acid Bacteria have preserved the food by lowering the </a:t>
            </a:r>
            <a:r>
              <a:rPr lang="en-US" baseline="0" dirty="0" err="1" smtClean="0"/>
              <a:t>pH.</a:t>
            </a:r>
            <a:r>
              <a:rPr lang="en-US" baseline="0" dirty="0" smtClean="0"/>
              <a:t> It should be noted that pickling sometimes just entails adding vinegar (acid) to the product, whereas in a fermented product the acid comes from the metabolism of the fermentative organism.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8DB30-A6EB-7F42-99E6-3000496C88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90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are culturally or regionally popular</a:t>
            </a:r>
            <a:r>
              <a:rPr lang="en-US" baseline="0" dirty="0" smtClean="0"/>
              <a:t> – they are important crops preserved for consumption in a given area. Could give examples of fermented foods that you, specifically eat (for me, pickled watermelon rinds). For instance, </a:t>
            </a:r>
            <a:r>
              <a:rPr lang="en-US" baseline="0" dirty="0" err="1" smtClean="0"/>
              <a:t>kimchi</a:t>
            </a:r>
            <a:r>
              <a:rPr lang="en-US" baseline="0" dirty="0" smtClean="0"/>
              <a:t> in Korea and sauerkraut in Germany. Historically, for many regions, people needed to make sure they could preserve a protein source. Some sausages are fermented. Although not fermented, some meat is dried for this purpose.</a:t>
            </a:r>
          </a:p>
          <a:p>
            <a:r>
              <a:rPr lang="en-US" baseline="0" dirty="0" smtClean="0"/>
              <a:t>Image URLs: http://www.theguardian.com/lifeandstyle/2011/jan/23/kimchi-korea-rachel-cooke</a:t>
            </a:r>
          </a:p>
          <a:p>
            <a:r>
              <a:rPr lang="en-US" baseline="0" dirty="0" smtClean="0"/>
              <a:t>http://www.mymenuntk.com.au/wp-content/uploads/2015/02/sauerkraut.jpg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8DB30-A6EB-7F42-99E6-3000496C88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77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other areas of the world, soy is a major source of protein in the diet.</a:t>
            </a:r>
            <a:r>
              <a:rPr lang="en-US" baseline="0" dirty="0" smtClean="0"/>
              <a:t> Subsequently there are MANY examples of fermented soy products. This isn’t a dietary source of protein, but soy sauce is an example of a soy-based fermented food. In fact, the biggest brewery in the US makes soy sauce. Soy sauce is made from soybeans, salt, and wheat fermented by a mold (</a:t>
            </a:r>
            <a:r>
              <a:rPr lang="en-US" baseline="0" dirty="0" err="1" smtClean="0"/>
              <a:t>Aspergillus</a:t>
            </a:r>
            <a:r>
              <a:rPr lang="en-US" baseline="0" dirty="0" smtClean="0"/>
              <a:t>) and yeast (</a:t>
            </a:r>
            <a:r>
              <a:rPr lang="en-US" baseline="0" dirty="0" err="1" smtClean="0"/>
              <a:t>Saccharomyces</a:t>
            </a:r>
            <a:r>
              <a:rPr lang="en-US" baseline="0" dirty="0" smtClean="0"/>
              <a:t>) </a:t>
            </a:r>
          </a:p>
          <a:p>
            <a:r>
              <a:rPr lang="en-US" baseline="0" dirty="0" smtClean="0"/>
              <a:t>Image URLs: http://www.seriouseats.com/images/20110328-soy-sauce-group.jpg</a:t>
            </a:r>
          </a:p>
          <a:p>
            <a:r>
              <a:rPr lang="en-US" dirty="0" smtClean="0"/>
              <a:t>https://lh3.googleusercontent.com/-szq1a87F0AA/TWwlyjd0S-I/AAAAAAAAAUI/vryehF3WVBY/s1600/soy+sauce+fermentation+%2528Peter+Yew%2529.jpg</a:t>
            </a:r>
          </a:p>
          <a:p>
            <a:r>
              <a:rPr lang="en-US" dirty="0" smtClean="0"/>
              <a:t>http://www.allaboutsushiguide.com/images/soy-sauce-fermenting-250.jpg</a:t>
            </a:r>
          </a:p>
          <a:p>
            <a:r>
              <a:rPr lang="en-US" dirty="0" err="1" smtClean="0"/>
              <a:t>https://en.wikipedia.org/wiki/Soy_sauce#/media/File:Shoyukoji.jpg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8DB30-A6EB-7F42-99E6-3000496C88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8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Miso</a:t>
            </a:r>
          </a:p>
          <a:p>
            <a:r>
              <a:rPr lang="en-US" dirty="0" smtClean="0"/>
              <a:t>Eaten as a condiment (in ramen noodles, for instance!) </a:t>
            </a:r>
          </a:p>
          <a:p>
            <a:r>
              <a:rPr lang="en-US" dirty="0" smtClean="0"/>
              <a:t>Fermented</a:t>
            </a:r>
            <a:r>
              <a:rPr lang="en-US" baseline="0" dirty="0" smtClean="0"/>
              <a:t> by </a:t>
            </a:r>
            <a:r>
              <a:rPr lang="en-US" baseline="0" dirty="0" err="1" smtClean="0"/>
              <a:t>Aspergillus</a:t>
            </a:r>
            <a:r>
              <a:rPr lang="en-US" baseline="0" dirty="0" smtClean="0"/>
              <a:t>, again. The components are very similar to soy sauce (soy, roasted grain, salt, similar fermentative organisms)</a:t>
            </a:r>
          </a:p>
          <a:p>
            <a:r>
              <a:rPr lang="en-US" baseline="0" dirty="0" smtClean="0"/>
              <a:t>Image URLs: http://www.japanesecooking101.com/wp-content/uploads/2012/02/IMG_6505.jpg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8DB30-A6EB-7F42-99E6-3000496C88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35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October 1,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October 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October 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October 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October 1, 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October 1,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October 1,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October 1,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October 1,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October 1,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October 1,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October 1,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228600"/>
            <a:ext cx="8165957" cy="4571999"/>
          </a:xfrm>
        </p:spPr>
        <p:txBody>
          <a:bodyPr/>
          <a:lstStyle/>
          <a:p>
            <a:r>
              <a:rPr lang="en-US" dirty="0" smtClean="0"/>
              <a:t>Fermented foods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microorganisms impact the taste and safety of food</a:t>
            </a:r>
            <a:endParaRPr lang="en-US" dirty="0"/>
          </a:p>
        </p:txBody>
      </p:sp>
      <p:pic>
        <p:nvPicPr>
          <p:cNvPr id="4" name="Picture 3" descr="g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348" y="2937060"/>
            <a:ext cx="2273808" cy="29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02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693" y="1524318"/>
            <a:ext cx="7403213" cy="493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00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Tempeh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524318"/>
            <a:ext cx="4861544" cy="3362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007" y="3810247"/>
            <a:ext cx="3836210" cy="28771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18744" y="1806738"/>
            <a:ext cx="3417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Raw </a:t>
            </a:r>
            <a:r>
              <a:rPr lang="en-US" dirty="0" err="1" smtClean="0"/>
              <a:t>tempeh</a:t>
            </a:r>
            <a:r>
              <a:rPr lang="en-US" dirty="0" smtClean="0"/>
              <a:t>, after fermentation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21243" y="6395135"/>
            <a:ext cx="303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Fried </a:t>
            </a:r>
            <a:r>
              <a:rPr lang="en-US" dirty="0" err="1" smtClean="0"/>
              <a:t>tempeh</a:t>
            </a:r>
            <a:r>
              <a:rPr lang="en-US" dirty="0" smtClean="0"/>
              <a:t>, cut into strips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94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Natto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426456"/>
            <a:ext cx="2461172" cy="2845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000" y="1732018"/>
            <a:ext cx="51054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85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</a:t>
            </a:r>
            <a:r>
              <a:rPr lang="en-US" dirty="0" err="1" smtClean="0"/>
              <a:t>natto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786" y="3066393"/>
            <a:ext cx="7620000" cy="682297"/>
          </a:xfrm>
        </p:spPr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www.youtube.com/watch?v</a:t>
            </a:r>
            <a:r>
              <a:rPr lang="en-US" dirty="0" smtClean="0"/>
              <a:t>=G-</a:t>
            </a:r>
            <a:r>
              <a:rPr lang="en-US" dirty="0" err="1" smtClean="0"/>
              <a:t>xPnseiPXQ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581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the pre-soak!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 up into groups</a:t>
            </a:r>
          </a:p>
          <a:p>
            <a:r>
              <a:rPr lang="en-US" dirty="0" smtClean="0"/>
              <a:t>Each group should measure out 1 cup of soybeans</a:t>
            </a:r>
          </a:p>
          <a:p>
            <a:r>
              <a:rPr lang="en-US" dirty="0" smtClean="0"/>
              <a:t>Add warm water to cover the beans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85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Fermented Foods?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092" y="2438400"/>
            <a:ext cx="4604837" cy="3912364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59712" y="2438400"/>
            <a:ext cx="1834304" cy="167364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28" y="4112039"/>
            <a:ext cx="1833584" cy="1785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712" y="4112038"/>
            <a:ext cx="1834304" cy="17851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43150"/>
            <a:ext cx="2317127" cy="156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8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Ferment Food?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Fermentation has been around since 8,000 B.C.</a:t>
            </a:r>
          </a:p>
          <a:p>
            <a:r>
              <a:rPr lang="en-US" dirty="0"/>
              <a:t>Safe foods, preservation, tasty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00" y="2646363"/>
            <a:ext cx="49657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6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Microbiology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The Good</a:t>
            </a:r>
            <a:endParaRPr lang="en-US" sz="3200" dirty="0"/>
          </a:p>
          <a:p>
            <a:pPr algn="ctr"/>
            <a:r>
              <a:rPr lang="en-US" sz="3200" dirty="0" smtClean="0"/>
              <a:t>The Bad</a:t>
            </a:r>
            <a:endParaRPr lang="en-US" sz="3200" dirty="0"/>
          </a:p>
          <a:p>
            <a:pPr algn="ctr"/>
            <a:r>
              <a:rPr lang="en-US" sz="3200" dirty="0" smtClean="0"/>
              <a:t>And the Ugly</a:t>
            </a:r>
          </a:p>
          <a:p>
            <a:endParaRPr lang="en-US" dirty="0"/>
          </a:p>
          <a:p>
            <a:r>
              <a:rPr lang="en-US" dirty="0" smtClean="0"/>
              <a:t>“One person’s fermented food is another person’s spoiled food”</a:t>
            </a:r>
          </a:p>
          <a:p>
            <a:r>
              <a:rPr lang="en-US" dirty="0" smtClean="0"/>
              <a:t>BUT -- </a:t>
            </a:r>
            <a:r>
              <a:rPr lang="en-US" dirty="0"/>
              <a:t>It’s okay to not like these foods, but it’s important to recognize that they have been dietary staples and are still widely consumed by MANY other people around the world.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20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319239" cy="3056224"/>
          </a:xfrm>
        </p:spPr>
        <p:txBody>
          <a:bodyPr/>
          <a:lstStyle/>
          <a:p>
            <a:r>
              <a:rPr lang="en-US" dirty="0" smtClean="0"/>
              <a:t>What fermented foods can you think of?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75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1173" y="501757"/>
            <a:ext cx="2432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Aerobic Respiration: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1173" y="3442595"/>
            <a:ext cx="174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Fermentation: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6457" y="1300758"/>
            <a:ext cx="8634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Glycolysis    </a:t>
            </a:r>
            <a:r>
              <a:rPr lang="en-US" sz="2400" b="1" dirty="0" smtClean="0">
                <a:sym typeface="Wingdings"/>
              </a:rPr>
              <a:t> Krebs Cycle   Electron Transport Chain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1842" y="4335444"/>
            <a:ext cx="7588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Glycolysis    </a:t>
            </a:r>
            <a:r>
              <a:rPr lang="en-US" sz="2400" b="1" dirty="0" smtClean="0">
                <a:sym typeface="Wingdings"/>
              </a:rPr>
              <a:t>       Various Fermentation Pathways</a:t>
            </a:r>
            <a:endParaRPr lang="en-US" sz="2400" b="1" dirty="0"/>
          </a:p>
        </p:txBody>
      </p:sp>
      <p:sp>
        <p:nvSpPr>
          <p:cNvPr id="8" name="Curved Down Arrow 7"/>
          <p:cNvSpPr/>
          <p:nvPr/>
        </p:nvSpPr>
        <p:spPr>
          <a:xfrm>
            <a:off x="595751" y="1928629"/>
            <a:ext cx="1520734" cy="53311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>
            <a:off x="748151" y="4872052"/>
            <a:ext cx="1520734" cy="53311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 rot="2543732">
            <a:off x="2861285" y="2029406"/>
            <a:ext cx="1685165" cy="53762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>
            <a:off x="5697627" y="1912949"/>
            <a:ext cx="1520734" cy="53311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>
            <a:off x="4056138" y="4872052"/>
            <a:ext cx="2420861" cy="53311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842" y="2559318"/>
            <a:ext cx="1112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Glucose</a:t>
            </a:r>
          </a:p>
          <a:p>
            <a:r>
              <a:rPr lang="en-US" dirty="0" smtClean="0"/>
              <a:t>NAD+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19074" y="2597938"/>
            <a:ext cx="1168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Pyruvate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6457" y="5541994"/>
            <a:ext cx="1112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Glucose</a:t>
            </a:r>
          </a:p>
          <a:p>
            <a:r>
              <a:rPr lang="en-US" dirty="0" smtClean="0"/>
              <a:t>NAD+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62052" y="2461746"/>
            <a:ext cx="837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NAD+</a:t>
            </a:r>
          </a:p>
          <a:p>
            <a:r>
              <a:rPr lang="en-US" dirty="0" smtClean="0"/>
              <a:t>ATP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33309" y="2551162"/>
            <a:ext cx="85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NADH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90330" y="3072631"/>
            <a:ext cx="85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NADH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354749" y="1910084"/>
            <a:ext cx="1168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Pyruvate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41693" y="5572125"/>
            <a:ext cx="1168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Pyruvate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553999" y="5523194"/>
            <a:ext cx="1168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Pyruvate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84630" y="5665916"/>
            <a:ext cx="2687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Byproducts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58085" y="5510244"/>
            <a:ext cx="837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NAD+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97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Breakout!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the pH of fermented and fresh products</a:t>
            </a:r>
          </a:p>
          <a:p>
            <a:endParaRPr lang="en-US" dirty="0"/>
          </a:p>
          <a:p>
            <a:r>
              <a:rPr lang="en-US" dirty="0" smtClean="0"/>
              <a:t>What is the pH of a cucumber: _____</a:t>
            </a:r>
          </a:p>
          <a:p>
            <a:endParaRPr lang="en-US" dirty="0"/>
          </a:p>
          <a:p>
            <a:r>
              <a:rPr lang="en-US" dirty="0" smtClean="0"/>
              <a:t>What is the pH of a pickled (fermented) cucumber? 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423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Regionally popular fermented foods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678" y="2084551"/>
            <a:ext cx="2528322" cy="15169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2690" y="3871310"/>
            <a:ext cx="131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Kimchi</a:t>
            </a:r>
            <a:endParaRPr lang="en-US" dirty="0" smtClean="0"/>
          </a:p>
          <a:p>
            <a:r>
              <a:rPr lang="en-US" dirty="0" smtClean="0"/>
              <a:t>“Kim-</a:t>
            </a:r>
            <a:r>
              <a:rPr lang="en-US" dirty="0" err="1" smtClean="0"/>
              <a:t>chee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433" y="1745593"/>
            <a:ext cx="3977042" cy="24235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91497" y="4169103"/>
            <a:ext cx="131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Sauerkraut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690" y="5002572"/>
            <a:ext cx="2317127" cy="15688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79817" y="6017462"/>
            <a:ext cx="235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Fermented sausages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09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Soy Sauce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063" y="152718"/>
            <a:ext cx="4129690" cy="2395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4218" y="4510688"/>
            <a:ext cx="2538248" cy="1789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940" y="4510688"/>
            <a:ext cx="3013246" cy="1810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67426"/>
            <a:ext cx="3219861" cy="24148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98075" y="3598750"/>
            <a:ext cx="3841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Mold (</a:t>
            </a:r>
            <a:r>
              <a:rPr lang="en-US" i="1" dirty="0" err="1" smtClean="0"/>
              <a:t>Aspergillus</a:t>
            </a:r>
            <a:r>
              <a:rPr lang="en-US" dirty="0" smtClean="0"/>
              <a:t>) coated soybeans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66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177</TotalTime>
  <Words>1066</Words>
  <Application>Microsoft Macintosh PowerPoint</Application>
  <PresentationFormat>On-screen Show (4:3)</PresentationFormat>
  <Paragraphs>110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Essential</vt:lpstr>
      <vt:lpstr>Fermented foods</vt:lpstr>
      <vt:lpstr>What are Fermented Foods?</vt:lpstr>
      <vt:lpstr>Why Ferment Food?</vt:lpstr>
      <vt:lpstr>Food Microbiology</vt:lpstr>
      <vt:lpstr>What fermented foods can you think of? </vt:lpstr>
      <vt:lpstr>PowerPoint Presentation</vt:lpstr>
      <vt:lpstr>Breakout! </vt:lpstr>
      <vt:lpstr>Regionally popular fermented foods</vt:lpstr>
      <vt:lpstr>Soy Sauce</vt:lpstr>
      <vt:lpstr>Miso</vt:lpstr>
      <vt:lpstr>Tempeh</vt:lpstr>
      <vt:lpstr>Natto</vt:lpstr>
      <vt:lpstr>How to make natto</vt:lpstr>
      <vt:lpstr>Start the pre-soak!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Fermented foods</dc:title>
  <dc:creator>Abigail B Snyder Snyder</dc:creator>
  <cp:lastModifiedBy>N</cp:lastModifiedBy>
  <cp:revision>26</cp:revision>
  <dcterms:created xsi:type="dcterms:W3CDTF">2015-08-25T14:17:09Z</dcterms:created>
  <dcterms:modified xsi:type="dcterms:W3CDTF">2015-10-01T20:25:39Z</dcterms:modified>
</cp:coreProperties>
</file>