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9" r:id="rId2"/>
    <p:sldId id="281" r:id="rId3"/>
    <p:sldId id="261" r:id="rId4"/>
    <p:sldId id="271" r:id="rId5"/>
    <p:sldId id="272" r:id="rId6"/>
    <p:sldId id="273" r:id="rId7"/>
    <p:sldId id="275" r:id="rId8"/>
    <p:sldId id="276" r:id="rId9"/>
    <p:sldId id="280" r:id="rId10"/>
    <p:sldId id="270" r:id="rId11"/>
    <p:sldId id="279" r:id="rId12"/>
    <p:sldId id="278" r:id="rId13"/>
    <p:sldId id="284" r:id="rId14"/>
    <p:sldId id="282" r:id="rId15"/>
    <p:sldId id="283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732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88" autoAdjust="0"/>
    <p:restoredTop sz="91529" autoAdjust="0"/>
  </p:normalViewPr>
  <p:slideViewPr>
    <p:cSldViewPr>
      <p:cViewPr>
        <p:scale>
          <a:sx n="99" d="100"/>
          <a:sy n="99" d="100"/>
        </p:scale>
        <p:origin x="200" y="-432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9/9/16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5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33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28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38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33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26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from </a:t>
            </a:r>
            <a:r>
              <a:rPr lang="en-US" dirty="0" err="1" smtClean="0"/>
              <a:t>uintedsoybean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99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7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ng-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 cap="none" spc="-50" normalizeH="0">
          <a:solidFill>
            <a:srgbClr val="1B732D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4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/>
        </p:nvSpPr>
        <p:spPr>
          <a:xfrm>
            <a:off x="3962400" y="533400"/>
            <a:ext cx="4572000" cy="32766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normalizeH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cap="none" spc="-100" dirty="0" smtClean="0">
                <a:latin typeface="Arial"/>
                <a:cs typeface="Arial"/>
              </a:rPr>
              <a:t>Effects of Browning </a:t>
            </a:r>
            <a:endParaRPr lang="en-US" sz="4200" b="1" cap="none" spc="-100" dirty="0">
              <a:latin typeface="Arial"/>
              <a:cs typeface="Arial"/>
            </a:endParaRPr>
          </a:p>
        </p:txBody>
      </p:sp>
      <p:sp>
        <p:nvSpPr>
          <p:cNvPr id="8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62400" y="4114800"/>
            <a:ext cx="4495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</a:t>
            </a:r>
            <a:r>
              <a:rPr lang="en-US" dirty="0" smtClean="0"/>
              <a:t>nd</a:t>
            </a:r>
          </a:p>
          <a:p>
            <a:pPr marL="0" indent="0" algn="ctr">
              <a:buNone/>
            </a:pPr>
            <a:r>
              <a:rPr lang="en-US" dirty="0" smtClean="0"/>
              <a:t>High Oleic Oil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2514600"/>
            <a:ext cx="5105400" cy="1143001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/>
              <a:t>High Oleic Oil</a:t>
            </a:r>
            <a:endParaRPr lang="en-US" sz="4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05000" y="3352800"/>
            <a:ext cx="51054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none" spc="-50" normalizeH="0">
                <a:solidFill>
                  <a:srgbClr val="1B732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63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Oleic Soybean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oleic oil from soybeans is a modification to traditional soybean oil </a:t>
            </a:r>
            <a:r>
              <a:rPr lang="en-US" dirty="0" smtClean="0"/>
              <a:t>that has </a:t>
            </a:r>
            <a:r>
              <a:rPr lang="en-US" dirty="0"/>
              <a:t>an increased level of monounsaturated fatty acid. This oil has more desirable chemical and physical properties than conventional soybean oil.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6-07-26 at 6.5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05200"/>
            <a:ext cx="4945346" cy="259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83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High Oleic Soybean Oil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Neutral flavor </a:t>
            </a:r>
          </a:p>
          <a:p>
            <a:r>
              <a:rPr lang="en-US" dirty="0" smtClean="0"/>
              <a:t>Highest </a:t>
            </a:r>
            <a:r>
              <a:rPr lang="en-US" dirty="0" smtClean="0"/>
              <a:t>heat stability</a:t>
            </a:r>
            <a:endParaRPr lang="en-US" dirty="0" smtClean="0"/>
          </a:p>
          <a:p>
            <a:r>
              <a:rPr lang="en-US" dirty="0" smtClean="0"/>
              <a:t>Zero grams of trans fat</a:t>
            </a:r>
          </a:p>
          <a:p>
            <a:r>
              <a:rPr lang="en-US" dirty="0" smtClean="0"/>
              <a:t>Cost effective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05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2514600"/>
            <a:ext cx="5105400" cy="1143001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/>
              <a:t>Rancidity</a:t>
            </a:r>
            <a:endParaRPr lang="en-US" sz="4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05000" y="3352800"/>
            <a:ext cx="51054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none" spc="-50" normalizeH="0">
                <a:solidFill>
                  <a:srgbClr val="1B732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28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Overtime the lipids in </a:t>
            </a:r>
            <a:r>
              <a:rPr lang="en-US" dirty="0" smtClean="0"/>
              <a:t>potato chips </a:t>
            </a:r>
            <a:r>
              <a:rPr lang="en-US" dirty="0" smtClean="0"/>
              <a:t>begin to oxidize </a:t>
            </a:r>
          </a:p>
          <a:p>
            <a:r>
              <a:rPr lang="en-US" dirty="0" smtClean="0"/>
              <a:t>As a result there is an undesirable flavor or smell </a:t>
            </a:r>
          </a:p>
          <a:p>
            <a:r>
              <a:rPr lang="en-US" dirty="0" smtClean="0"/>
              <a:t>Light can increase the rate of oxidation </a:t>
            </a:r>
          </a:p>
          <a:p>
            <a:r>
              <a:rPr lang="en-US" dirty="0"/>
              <a:t>The rate of lipid </a:t>
            </a:r>
            <a:r>
              <a:rPr lang="en-US" dirty="0" smtClean="0"/>
              <a:t>oxidation decreases </a:t>
            </a:r>
            <a:r>
              <a:rPr lang="en-US" dirty="0"/>
              <a:t>when using high oleic oils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Rancidity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50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frying potato chips in each oil: </a:t>
            </a:r>
            <a:r>
              <a:rPr lang="en-US" dirty="0" smtClean="0"/>
              <a:t>commodity (vegetable) </a:t>
            </a:r>
            <a:r>
              <a:rPr lang="en-US" dirty="0" smtClean="0"/>
              <a:t>and high oleic </a:t>
            </a:r>
            <a:r>
              <a:rPr lang="en-US" dirty="0" smtClean="0"/>
              <a:t>oil:</a:t>
            </a:r>
            <a:endParaRPr lang="en-US" dirty="0" smtClean="0"/>
          </a:p>
          <a:p>
            <a:pPr lvl="1"/>
            <a:r>
              <a:rPr lang="en-US" dirty="0" smtClean="0"/>
              <a:t>Place samples of potato chips in clear plastic bags and expose them to natural light. </a:t>
            </a:r>
          </a:p>
          <a:p>
            <a:pPr lvl="1"/>
            <a:r>
              <a:rPr lang="en-US" dirty="0" smtClean="0"/>
              <a:t>After a few days, open the package and note the overall appearance, smell and feel of each </a:t>
            </a:r>
            <a:r>
              <a:rPr lang="en-US" dirty="0" smtClean="0"/>
              <a:t>chip.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Rancidity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04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7-26 at 6.55.0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 b="1716"/>
          <a:stretch>
            <a:fillRect/>
          </a:stretch>
        </p:blipFill>
        <p:spPr>
          <a:xfrm>
            <a:off x="533400" y="533400"/>
            <a:ext cx="8229600" cy="4297363"/>
          </a:xfrm>
        </p:spPr>
      </p:pic>
      <p:sp>
        <p:nvSpPr>
          <p:cNvPr id="2" name="TextBox 1"/>
          <p:cNvSpPr txBox="1"/>
          <p:nvPr/>
        </p:nvSpPr>
        <p:spPr>
          <a:xfrm>
            <a:off x="3267052" y="51816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Thanks, DuPont Pioneer!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45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2514600"/>
            <a:ext cx="5105400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200" dirty="0" smtClean="0"/>
              <a:t>Browning and Sensory Characteristics</a:t>
            </a:r>
            <a:endParaRPr lang="en-US" sz="4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05000" y="3352800"/>
            <a:ext cx="51054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none" spc="-50" normalizeH="0">
                <a:solidFill>
                  <a:srgbClr val="1B732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50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/>
          <a:lstStyle/>
          <a:p>
            <a:r>
              <a:rPr lang="en-US" dirty="0"/>
              <a:t>Browning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1"/>
            <a:ext cx="4648200" cy="3200400"/>
          </a:xfrm>
        </p:spPr>
        <p:txBody>
          <a:bodyPr/>
          <a:lstStyle/>
          <a:p>
            <a:r>
              <a:rPr lang="en-US" dirty="0" smtClean="0"/>
              <a:t>Occurs </a:t>
            </a:r>
            <a:r>
              <a:rPr lang="en-US" dirty="0"/>
              <a:t>when a product is exposed to oxygen</a:t>
            </a:r>
          </a:p>
          <a:p>
            <a:r>
              <a:rPr lang="en-US" dirty="0"/>
              <a:t>Types of browning : </a:t>
            </a:r>
            <a:r>
              <a:rPr lang="en-US" dirty="0" err="1"/>
              <a:t>Maillard</a:t>
            </a:r>
            <a:r>
              <a:rPr lang="en-US" dirty="0"/>
              <a:t> Reaction, </a:t>
            </a:r>
            <a:r>
              <a:rPr lang="en-US" dirty="0" err="1"/>
              <a:t>Caramelization</a:t>
            </a:r>
            <a:r>
              <a:rPr lang="en-US" dirty="0"/>
              <a:t>, Enzymatic Browning </a:t>
            </a:r>
          </a:p>
          <a:p>
            <a:endParaRPr lang="en-US" dirty="0" smtClean="0">
              <a:latin typeface="Georgia"/>
              <a:cs typeface="Georgia"/>
            </a:endParaRPr>
          </a:p>
        </p:txBody>
      </p:sp>
      <p:pic>
        <p:nvPicPr>
          <p:cNvPr id="3" name="Picture 2" descr="Screen Shot 2016-07-26 at 6.55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71600"/>
            <a:ext cx="3733800" cy="2374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153400" cy="914400"/>
          </a:xfrm>
        </p:spPr>
        <p:txBody>
          <a:bodyPr>
            <a:normAutofit/>
          </a:bodyPr>
          <a:lstStyle/>
          <a:p>
            <a:r>
              <a:rPr lang="en-US" dirty="0"/>
              <a:t>Science behind </a:t>
            </a:r>
            <a:r>
              <a:rPr lang="en-US" dirty="0" smtClean="0"/>
              <a:t>Potato Chip </a:t>
            </a:r>
            <a:r>
              <a:rPr lang="en-US" dirty="0"/>
              <a:t>frying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3505199"/>
          </a:xfrm>
        </p:spPr>
        <p:txBody>
          <a:bodyPr>
            <a:normAutofit/>
          </a:bodyPr>
          <a:lstStyle/>
          <a:p>
            <a:r>
              <a:rPr lang="en-US" dirty="0" smtClean="0"/>
              <a:t>Dehydration occurs as </a:t>
            </a:r>
            <a:r>
              <a:rPr lang="en-US" dirty="0"/>
              <a:t>the chip </a:t>
            </a:r>
            <a:r>
              <a:rPr lang="en-US" dirty="0" smtClean="0"/>
              <a:t>cooks</a:t>
            </a:r>
            <a:endParaRPr lang="en-US" dirty="0"/>
          </a:p>
          <a:p>
            <a:r>
              <a:rPr lang="en-US" dirty="0" smtClean="0"/>
              <a:t>Oil enters the </a:t>
            </a:r>
            <a:r>
              <a:rPr lang="en-US" dirty="0"/>
              <a:t>plant cells allowing </a:t>
            </a:r>
            <a:r>
              <a:rPr lang="en-US" dirty="0" smtClean="0"/>
              <a:t>water </a:t>
            </a:r>
            <a:r>
              <a:rPr lang="en-US" dirty="0"/>
              <a:t>to escape</a:t>
            </a:r>
          </a:p>
          <a:p>
            <a:r>
              <a:rPr lang="en-US" dirty="0"/>
              <a:t>N</a:t>
            </a:r>
            <a:r>
              <a:rPr lang="en-US" dirty="0" smtClean="0"/>
              <a:t>atural </a:t>
            </a:r>
            <a:r>
              <a:rPr lang="en-US" dirty="0"/>
              <a:t>sugars in the potato begin to brown and caramelize making the chip </a:t>
            </a:r>
            <a:r>
              <a:rPr lang="en-US" dirty="0" smtClean="0"/>
              <a:t>darker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Reducing </a:t>
            </a:r>
            <a:r>
              <a:rPr lang="en-US" dirty="0" smtClean="0"/>
              <a:t>Sugar + </a:t>
            </a:r>
            <a:r>
              <a:rPr lang="en-US" dirty="0" smtClean="0"/>
              <a:t>Amine Group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>
                <a:sym typeface="Wingdings"/>
              </a:rPr>
              <a:t>Browning + </a:t>
            </a:r>
            <a:r>
              <a:rPr lang="en-US" dirty="0" smtClean="0">
                <a:sym typeface="Wingdings"/>
              </a:rPr>
              <a:t>Flavor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9377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Browning in Potato Chips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1"/>
            <a:ext cx="4876800" cy="3200400"/>
          </a:xfrm>
        </p:spPr>
        <p:txBody>
          <a:bodyPr>
            <a:normAutofit/>
          </a:bodyPr>
          <a:lstStyle/>
          <a:p>
            <a:r>
              <a:rPr lang="en-US" dirty="0"/>
              <a:t>Sometimes a darker potato chip is desirable</a:t>
            </a:r>
          </a:p>
          <a:p>
            <a:r>
              <a:rPr lang="en-US" dirty="0"/>
              <a:t>At times a lighter golden color is desirable </a:t>
            </a:r>
          </a:p>
          <a:p>
            <a:r>
              <a:rPr lang="en-US" dirty="0"/>
              <a:t>Color can be manipulated </a:t>
            </a:r>
            <a:r>
              <a:rPr lang="en-US" dirty="0" smtClean="0"/>
              <a:t>by treating </a:t>
            </a:r>
            <a:r>
              <a:rPr lang="en-US" dirty="0"/>
              <a:t>potato </a:t>
            </a:r>
            <a:r>
              <a:rPr lang="en-US" dirty="0" smtClean="0"/>
              <a:t>chips before frying begins</a:t>
            </a:r>
            <a:endParaRPr lang="en-US" dirty="0" smtClean="0">
              <a:latin typeface="Georgia"/>
              <a:cs typeface="Georgia"/>
            </a:endParaRPr>
          </a:p>
        </p:txBody>
      </p:sp>
      <p:pic>
        <p:nvPicPr>
          <p:cNvPr id="3" name="Picture 2" descr="Screen Shot 2016-07-26 at 6.55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66800"/>
            <a:ext cx="3009900" cy="4686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7667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5638800" cy="4297363"/>
          </a:xfrm>
        </p:spPr>
        <p:txBody>
          <a:bodyPr/>
          <a:lstStyle/>
          <a:p>
            <a:r>
              <a:rPr lang="en-US" dirty="0" smtClean="0"/>
              <a:t>Water (Control)</a:t>
            </a:r>
            <a:endParaRPr lang="en-US" dirty="0"/>
          </a:p>
          <a:p>
            <a:r>
              <a:rPr lang="en-US" dirty="0" smtClean="0"/>
              <a:t>Water + </a:t>
            </a:r>
            <a:r>
              <a:rPr lang="en-US" dirty="0" smtClean="0"/>
              <a:t>Sugar</a:t>
            </a:r>
            <a:endParaRPr lang="en-US" dirty="0"/>
          </a:p>
          <a:p>
            <a:r>
              <a:rPr lang="en-US" dirty="0" smtClean="0"/>
              <a:t>Water + </a:t>
            </a:r>
            <a:r>
              <a:rPr lang="en-US" dirty="0" smtClean="0"/>
              <a:t>Alt. </a:t>
            </a:r>
            <a:r>
              <a:rPr lang="en-US" dirty="0"/>
              <a:t>Sugar </a:t>
            </a:r>
            <a:r>
              <a:rPr lang="en-US" dirty="0" smtClean="0"/>
              <a:t>Source </a:t>
            </a:r>
            <a:endParaRPr lang="en-US" dirty="0"/>
          </a:p>
          <a:p>
            <a:r>
              <a:rPr lang="en-US" dirty="0" smtClean="0"/>
              <a:t>Water + </a:t>
            </a:r>
            <a:r>
              <a:rPr lang="en-US" dirty="0" smtClean="0"/>
              <a:t>Amino </a:t>
            </a:r>
            <a:r>
              <a:rPr lang="en-US" dirty="0"/>
              <a:t>Acid</a:t>
            </a:r>
          </a:p>
          <a:p>
            <a:r>
              <a:rPr lang="en-US" dirty="0" smtClean="0"/>
              <a:t>Water + </a:t>
            </a:r>
            <a:r>
              <a:rPr lang="en-US" dirty="0" smtClean="0"/>
              <a:t>Acid Solution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</a:t>
            </a:r>
            <a:r>
              <a:rPr lang="en-US" dirty="0"/>
              <a:t>prevent sugars/brown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Soaking Solutions</a:t>
            </a:r>
          </a:p>
        </p:txBody>
      </p:sp>
      <p:pic>
        <p:nvPicPr>
          <p:cNvPr id="5" name="Picture 4" descr="Screen Shot 2016-07-31 at 10.42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43000"/>
            <a:ext cx="2259550" cy="3505200"/>
          </a:xfrm>
          <a:prstGeom prst="rect">
            <a:avLst/>
          </a:prstGeom>
        </p:spPr>
      </p:pic>
      <p:pic>
        <p:nvPicPr>
          <p:cNvPr id="4" name="Picture 3" descr="Screen Shot 2016-07-26 at 6.59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10000"/>
            <a:ext cx="362126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8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914400"/>
          </a:xfrm>
        </p:spPr>
        <p:txBody>
          <a:bodyPr/>
          <a:lstStyle/>
          <a:p>
            <a:r>
              <a:rPr lang="en-US" dirty="0" smtClean="0"/>
              <a:t>Browning: Sensory Science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116866"/>
              </p:ext>
            </p:extLst>
          </p:nvPr>
        </p:nvGraphicFramePr>
        <p:xfrm>
          <a:off x="1905000" y="1828800"/>
          <a:ext cx="64008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Desirable Browning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Undesirable Browning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Coffee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Apples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Tea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Avocado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Dried Fruit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Banana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94648" y="541020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you think of other examples?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32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the perfect potato chip?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734185"/>
              </p:ext>
            </p:extLst>
          </p:nvPr>
        </p:nvGraphicFramePr>
        <p:xfrm>
          <a:off x="1524000" y="1752600"/>
          <a:ext cx="7204571" cy="4100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035374"/>
                <a:gridCol w="1573799"/>
                <a:gridCol w="1573799"/>
                <a:gridCol w="1573799"/>
              </a:tblGrid>
              <a:tr h="409863"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Conventional Commodity</a:t>
                      </a:r>
                      <a:r>
                        <a:rPr lang="en-US" baseline="0" dirty="0" smtClean="0"/>
                        <a:t> Soybean Oil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98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 1: Sucrose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 2:</a:t>
                      </a:r>
                    </a:p>
                    <a:p>
                      <a:r>
                        <a:rPr lang="en-US" baseline="0" dirty="0" smtClean="0"/>
                        <a:t>Sucrose + </a:t>
                      </a:r>
                      <a:r>
                        <a:rPr lang="en-US" baseline="0" dirty="0" smtClean="0"/>
                        <a:t>Amino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</a:t>
                      </a:r>
                      <a:r>
                        <a:rPr lang="en-US" baseline="0" dirty="0" smtClean="0"/>
                        <a:t> 3:</a:t>
                      </a:r>
                    </a:p>
                    <a:p>
                      <a:r>
                        <a:rPr lang="en-US" baseline="0" dirty="0" smtClean="0"/>
                        <a:t>Alt. Sugar </a:t>
                      </a:r>
                      <a:endParaRPr lang="en-US" dirty="0"/>
                    </a:p>
                  </a:txBody>
                  <a:tcPr/>
                </a:tc>
              </a:tr>
              <a:tr h="636887">
                <a:tc>
                  <a:txBody>
                    <a:bodyPr/>
                    <a:lstStyle/>
                    <a:p>
                      <a:r>
                        <a:rPr lang="en-US" dirty="0" smtClean="0"/>
                        <a:t>Appearance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9863">
                <a:tc>
                  <a:txBody>
                    <a:bodyPr/>
                    <a:lstStyle/>
                    <a:p>
                      <a:r>
                        <a:rPr lang="en-US" dirty="0" smtClean="0"/>
                        <a:t>Texture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863">
                <a:tc>
                  <a:txBody>
                    <a:bodyPr/>
                    <a:lstStyle/>
                    <a:p>
                      <a:r>
                        <a:rPr lang="en-US" dirty="0" smtClean="0"/>
                        <a:t>Smell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863">
                <a:tc>
                  <a:txBody>
                    <a:bodyPr/>
                    <a:lstStyle/>
                    <a:p>
                      <a:r>
                        <a:rPr lang="en-US" dirty="0" smtClean="0"/>
                        <a:t>Flavor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9839">
                <a:tc>
                  <a:txBody>
                    <a:bodyPr/>
                    <a:lstStyle/>
                    <a:p>
                      <a:r>
                        <a:rPr lang="en-US" dirty="0" smtClean="0"/>
                        <a:t>Overall Preference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561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the perfect potato chip?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662546"/>
              </p:ext>
            </p:extLst>
          </p:nvPr>
        </p:nvGraphicFramePr>
        <p:xfrm>
          <a:off x="1524000" y="1752600"/>
          <a:ext cx="7204571" cy="4100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035374"/>
                <a:gridCol w="1573799"/>
                <a:gridCol w="1573799"/>
                <a:gridCol w="1573799"/>
              </a:tblGrid>
              <a:tr h="409863">
                <a:tc gridSpan="5">
                  <a:txBody>
                    <a:bodyPr/>
                    <a:lstStyle/>
                    <a:p>
                      <a:r>
                        <a:rPr lang="en-US" dirty="0" err="1" smtClean="0"/>
                        <a:t>Plenish</a:t>
                      </a:r>
                      <a:r>
                        <a:rPr lang="en-US" dirty="0" smtClean="0"/>
                        <a:t>™</a:t>
                      </a:r>
                      <a:r>
                        <a:rPr lang="en-US" baseline="0" dirty="0" smtClean="0"/>
                        <a:t> High Oleic Soybean Oil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98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 1: Sucrose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 2:</a:t>
                      </a:r>
                    </a:p>
                    <a:p>
                      <a:r>
                        <a:rPr lang="en-US" baseline="0" dirty="0" smtClean="0"/>
                        <a:t>Sucrose + </a:t>
                      </a:r>
                      <a:r>
                        <a:rPr lang="en-US" baseline="0" dirty="0" smtClean="0"/>
                        <a:t>Amino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</a:t>
                      </a:r>
                      <a:r>
                        <a:rPr lang="en-US" baseline="0" dirty="0" smtClean="0"/>
                        <a:t> 3:</a:t>
                      </a:r>
                    </a:p>
                    <a:p>
                      <a:r>
                        <a:rPr lang="en-US" baseline="0" dirty="0" smtClean="0"/>
                        <a:t>Alt. Sugar</a:t>
                      </a:r>
                      <a:endParaRPr lang="en-US" dirty="0"/>
                    </a:p>
                  </a:txBody>
                  <a:tcPr/>
                </a:tc>
              </a:tr>
              <a:tr h="636887">
                <a:tc>
                  <a:txBody>
                    <a:bodyPr/>
                    <a:lstStyle/>
                    <a:p>
                      <a:r>
                        <a:rPr lang="en-US" dirty="0" smtClean="0"/>
                        <a:t>Appearance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9863">
                <a:tc>
                  <a:txBody>
                    <a:bodyPr/>
                    <a:lstStyle/>
                    <a:p>
                      <a:r>
                        <a:rPr lang="en-US" dirty="0" smtClean="0"/>
                        <a:t>Texture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863">
                <a:tc>
                  <a:txBody>
                    <a:bodyPr/>
                    <a:lstStyle/>
                    <a:p>
                      <a:r>
                        <a:rPr lang="en-US" dirty="0" smtClean="0"/>
                        <a:t>Smell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863">
                <a:tc>
                  <a:txBody>
                    <a:bodyPr/>
                    <a:lstStyle/>
                    <a:p>
                      <a:r>
                        <a:rPr lang="en-US" dirty="0" smtClean="0"/>
                        <a:t>Flavor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9839">
                <a:tc>
                  <a:txBody>
                    <a:bodyPr/>
                    <a:lstStyle/>
                    <a:p>
                      <a:r>
                        <a:rPr lang="en-US" dirty="0" smtClean="0"/>
                        <a:t>Overall Preference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549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heme/theme1.xml><?xml version="1.0" encoding="utf-8"?>
<a:theme xmlns:a="http://schemas.openxmlformats.org/drawingml/2006/main" name="HighOleicOil">
  <a:themeElements>
    <a:clrScheme name="Custom 1">
      <a:dk1>
        <a:sysClr val="windowText" lastClr="000000"/>
      </a:dk1>
      <a:lt1>
        <a:srgbClr val="FFFFFF"/>
      </a:lt1>
      <a:dk2>
        <a:srgbClr val="DADADA"/>
      </a:dk2>
      <a:lt2>
        <a:srgbClr val="FFFFFF"/>
      </a:lt2>
      <a:accent1>
        <a:srgbClr val="196322"/>
      </a:accent1>
      <a:accent2>
        <a:srgbClr val="196322"/>
      </a:accent2>
      <a:accent3>
        <a:srgbClr val="196322"/>
      </a:accent3>
      <a:accent4>
        <a:srgbClr val="196322"/>
      </a:accent4>
      <a:accent5>
        <a:srgbClr val="196322"/>
      </a:accent5>
      <a:accent6>
        <a:srgbClr val="196322"/>
      </a:accent6>
      <a:hlink>
        <a:srgbClr val="196322"/>
      </a:hlink>
      <a:folHlink>
        <a:srgbClr val="19632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HighOleicOil.potx</Template>
  <TotalTime>0</TotalTime>
  <Words>399</Words>
  <Application>Microsoft Macintosh PowerPoint</Application>
  <PresentationFormat>On-screen Show (4:3)</PresentationFormat>
  <Paragraphs>88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Courier New</vt:lpstr>
      <vt:lpstr>Georgia</vt:lpstr>
      <vt:lpstr>Wingdings</vt:lpstr>
      <vt:lpstr>Arial</vt:lpstr>
      <vt:lpstr>HighOleicOil</vt:lpstr>
      <vt:lpstr>PowerPoint Presentation</vt:lpstr>
      <vt:lpstr>Browning and Sensory Characteristics</vt:lpstr>
      <vt:lpstr>Browning</vt:lpstr>
      <vt:lpstr>Science behind Potato Chip frying</vt:lpstr>
      <vt:lpstr>Browning in Potato Chips</vt:lpstr>
      <vt:lpstr>Soaking Solutions</vt:lpstr>
      <vt:lpstr>Browning: Sensory Science </vt:lpstr>
      <vt:lpstr>Which is the perfect potato chip?</vt:lpstr>
      <vt:lpstr>Which is the perfect potato chip?</vt:lpstr>
      <vt:lpstr>High Oleic Oil</vt:lpstr>
      <vt:lpstr>High Oleic Soybean Oil</vt:lpstr>
      <vt:lpstr>Advantages of High Oleic Soybean Oil </vt:lpstr>
      <vt:lpstr>Rancidity</vt:lpstr>
      <vt:lpstr>Rancidity </vt:lpstr>
      <vt:lpstr>Rancidity test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2010-02-01T21:08:06Z</dcterms:created>
  <dcterms:modified xsi:type="dcterms:W3CDTF">2016-09-09T18:38:42Z</dcterms:modified>
</cp:coreProperties>
</file>