
<file path=[Content_Types].xml><?xml version="1.0" encoding="utf-8"?>
<Types xmlns="http://schemas.openxmlformats.org/package/2006/content-types">
  <Default Extension="bin" ContentType="application/vnd.openxmlformats-officedocument.oleObject"/>
  <Default Extension="emf" ContentType="image/x-emf"/>
  <Default Extension="gif" ContentType="video/unknown"/>
  <Default Extension="jpeg" ContentType="image/jpeg"/>
  <Default Extension="mov" ContentType="video/quicktime"/>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24.gif" ContentType="image/gif"/>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3"/>
  </p:notesMasterIdLst>
  <p:handoutMasterIdLst>
    <p:handoutMasterId r:id="rId34"/>
  </p:handoutMasterIdLst>
  <p:sldIdLst>
    <p:sldId id="256" r:id="rId2"/>
    <p:sldId id="264" r:id="rId3"/>
    <p:sldId id="267" r:id="rId4"/>
    <p:sldId id="275" r:id="rId5"/>
    <p:sldId id="257" r:id="rId6"/>
    <p:sldId id="258" r:id="rId7"/>
    <p:sldId id="259" r:id="rId8"/>
    <p:sldId id="262" r:id="rId9"/>
    <p:sldId id="270" r:id="rId10"/>
    <p:sldId id="271" r:id="rId11"/>
    <p:sldId id="273" r:id="rId12"/>
    <p:sldId id="260" r:id="rId13"/>
    <p:sldId id="276" r:id="rId14"/>
    <p:sldId id="285" r:id="rId15"/>
    <p:sldId id="268" r:id="rId16"/>
    <p:sldId id="277" r:id="rId17"/>
    <p:sldId id="283" r:id="rId18"/>
    <p:sldId id="292" r:id="rId19"/>
    <p:sldId id="284" r:id="rId20"/>
    <p:sldId id="278" r:id="rId21"/>
    <p:sldId id="286" r:id="rId22"/>
    <p:sldId id="280" r:id="rId23"/>
    <p:sldId id="287" r:id="rId24"/>
    <p:sldId id="279" r:id="rId25"/>
    <p:sldId id="288" r:id="rId26"/>
    <p:sldId id="281" r:id="rId27"/>
    <p:sldId id="289" r:id="rId28"/>
    <p:sldId id="282" r:id="rId29"/>
    <p:sldId id="290" r:id="rId30"/>
    <p:sldId id="265" r:id="rId31"/>
    <p:sldId id="26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7FF77"/>
    <a:srgbClr val="7168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563" autoAdjust="0"/>
  </p:normalViewPr>
  <p:slideViewPr>
    <p:cSldViewPr snapToGrid="0" snapToObjects="1">
      <p:cViewPr varScale="1">
        <p:scale>
          <a:sx n="91" d="100"/>
          <a:sy n="91" d="100"/>
        </p:scale>
        <p:origin x="224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949690-FBAD-DE49-B50B-EC966B570409}" type="datetimeFigureOut">
              <a:rPr lang="en-US" smtClean="0"/>
              <a:pPr/>
              <a:t>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C20E15-CCC9-E54F-84F4-8DDC1C091548}" type="slidenum">
              <a:rPr lang="en-US" smtClean="0"/>
              <a:pPr/>
              <a:t>‹#›</a:t>
            </a:fld>
            <a:endParaRPr lang="en-US"/>
          </a:p>
        </p:txBody>
      </p:sp>
    </p:spTree>
    <p:extLst>
      <p:ext uri="{BB962C8B-B14F-4D97-AF65-F5344CB8AC3E}">
        <p14:creationId xmlns:p14="http://schemas.microsoft.com/office/powerpoint/2010/main" val="4031908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71139-5531-DD48-806B-077DCAA0F47E}" type="datetimeFigureOut">
              <a:rPr lang="en-US" smtClean="0"/>
              <a:pPr/>
              <a:t>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67C87-4623-DE43-BDB1-4E74C608AD55}" type="slidenum">
              <a:rPr lang="en-US" smtClean="0"/>
              <a:pPr/>
              <a:t>‹#›</a:t>
            </a:fld>
            <a:endParaRPr lang="en-US"/>
          </a:p>
        </p:txBody>
      </p:sp>
    </p:spTree>
    <p:extLst>
      <p:ext uri="{BB962C8B-B14F-4D97-AF65-F5344CB8AC3E}">
        <p14:creationId xmlns:p14="http://schemas.microsoft.com/office/powerpoint/2010/main" val="37305245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to the teacher: </a:t>
            </a:r>
          </a:p>
          <a:p>
            <a:r>
              <a:rPr lang="en-US" dirty="0"/>
              <a:t>This is an activity for students to look at the factors influencing plant growth.  </a:t>
            </a:r>
          </a:p>
          <a:p>
            <a:endParaRPr lang="en-US" dirty="0"/>
          </a:p>
          <a:p>
            <a:r>
              <a:rPr lang="en-US" b="1" dirty="0"/>
              <a:t>Possible Introduction to class:</a:t>
            </a:r>
          </a:p>
          <a:p>
            <a:r>
              <a:rPr lang="en-US" dirty="0"/>
              <a:t>Today we</a:t>
            </a:r>
            <a:r>
              <a:rPr lang="en-US" baseline="0" dirty="0"/>
              <a:t> will be doing a simulation of the likelihood of plant growth.  We will be using dice to represent natural events.  </a:t>
            </a:r>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1</a:t>
            </a:fld>
            <a:endParaRPr lang="en-US" dirty="0"/>
          </a:p>
        </p:txBody>
      </p:sp>
    </p:spTree>
    <p:extLst>
      <p:ext uri="{BB962C8B-B14F-4D97-AF65-F5344CB8AC3E}">
        <p14:creationId xmlns:p14="http://schemas.microsoft.com/office/powerpoint/2010/main" val="162826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Inhibitors are important because they hinder the normal functioning of enzymes and the correlated reaction pathways</a:t>
            </a:r>
          </a:p>
          <a:p>
            <a:r>
              <a:rPr lang="en-US" dirty="0"/>
              <a:t>Specific inhibitors can prevent the creation of amino acids and lipids for example, hindering the creation of proteins and the repair of the cellular membrane and other organelles</a:t>
            </a:r>
          </a:p>
          <a:p>
            <a:endParaRPr lang="en-US" dirty="0"/>
          </a:p>
          <a:p>
            <a:r>
              <a:rPr lang="en-US" b="1" i="1" dirty="0"/>
              <a:t>Note to the teacher: </a:t>
            </a:r>
          </a:p>
          <a:p>
            <a:r>
              <a:rPr lang="en-US" dirty="0"/>
              <a:t>Depending</a:t>
            </a:r>
            <a:r>
              <a:rPr lang="en-US" baseline="0" dirty="0"/>
              <a:t> on point of introduction, reference the importance of lipids and amino acids.  They act as building blocks for these more complex structures.  Without these basics protein creation and then organelle development would be severely stunted.</a:t>
            </a:r>
            <a:endParaRPr lang="en-US" dirty="0"/>
          </a:p>
          <a:p>
            <a:endParaRPr lang="en-US" dirty="0"/>
          </a:p>
          <a:p>
            <a:r>
              <a:rPr lang="en-US" dirty="0"/>
              <a:t>More clarification</a:t>
            </a:r>
            <a:r>
              <a:rPr lang="en-US" baseline="0" dirty="0"/>
              <a:t> of importance of specific inhibitors on following slides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18</a:t>
            </a:fld>
            <a:endParaRPr lang="en-US"/>
          </a:p>
        </p:txBody>
      </p:sp>
    </p:spTree>
    <p:extLst>
      <p:ext uri="{BB962C8B-B14F-4D97-AF65-F5344CB8AC3E}">
        <p14:creationId xmlns:p14="http://schemas.microsoft.com/office/powerpoint/2010/main" val="93762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19</a:t>
            </a:fld>
            <a:endParaRPr lang="en-US"/>
          </a:p>
        </p:txBody>
      </p:sp>
    </p:spTree>
    <p:extLst>
      <p:ext uri="{BB962C8B-B14F-4D97-AF65-F5344CB8AC3E}">
        <p14:creationId xmlns:p14="http://schemas.microsoft.com/office/powerpoint/2010/main" val="2826693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20</a:t>
            </a:fld>
            <a:endParaRPr lang="en-US"/>
          </a:p>
        </p:txBody>
      </p:sp>
    </p:spTree>
    <p:extLst>
      <p:ext uri="{BB962C8B-B14F-4D97-AF65-F5344CB8AC3E}">
        <p14:creationId xmlns:p14="http://schemas.microsoft.com/office/powerpoint/2010/main" val="1582150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21</a:t>
            </a:fld>
            <a:endParaRPr lang="en-US"/>
          </a:p>
        </p:txBody>
      </p:sp>
    </p:spTree>
    <p:extLst>
      <p:ext uri="{BB962C8B-B14F-4D97-AF65-F5344CB8AC3E}">
        <p14:creationId xmlns:p14="http://schemas.microsoft.com/office/powerpoint/2010/main" val="1582150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22</a:t>
            </a:fld>
            <a:endParaRPr lang="en-US"/>
          </a:p>
        </p:txBody>
      </p:sp>
    </p:spTree>
    <p:extLst>
      <p:ext uri="{BB962C8B-B14F-4D97-AF65-F5344CB8AC3E}">
        <p14:creationId xmlns:p14="http://schemas.microsoft.com/office/powerpoint/2010/main" val="214756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23</a:t>
            </a:fld>
            <a:endParaRPr lang="en-US"/>
          </a:p>
        </p:txBody>
      </p:sp>
    </p:spTree>
    <p:extLst>
      <p:ext uri="{BB962C8B-B14F-4D97-AF65-F5344CB8AC3E}">
        <p14:creationId xmlns:p14="http://schemas.microsoft.com/office/powerpoint/2010/main" val="3510478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24</a:t>
            </a:fld>
            <a:endParaRPr lang="en-US"/>
          </a:p>
        </p:txBody>
      </p:sp>
    </p:spTree>
    <p:extLst>
      <p:ext uri="{BB962C8B-B14F-4D97-AF65-F5344CB8AC3E}">
        <p14:creationId xmlns:p14="http://schemas.microsoft.com/office/powerpoint/2010/main" val="79669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25</a:t>
            </a:fld>
            <a:endParaRPr lang="en-US"/>
          </a:p>
        </p:txBody>
      </p:sp>
    </p:spTree>
    <p:extLst>
      <p:ext uri="{BB962C8B-B14F-4D97-AF65-F5344CB8AC3E}">
        <p14:creationId xmlns:p14="http://schemas.microsoft.com/office/powerpoint/2010/main" val="1800368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26</a:t>
            </a:fld>
            <a:endParaRPr lang="en-US"/>
          </a:p>
        </p:txBody>
      </p:sp>
    </p:spTree>
    <p:extLst>
      <p:ext uri="{BB962C8B-B14F-4D97-AF65-F5344CB8AC3E}">
        <p14:creationId xmlns:p14="http://schemas.microsoft.com/office/powerpoint/2010/main" val="867294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27</a:t>
            </a:fld>
            <a:endParaRPr lang="en-US"/>
          </a:p>
        </p:txBody>
      </p:sp>
    </p:spTree>
    <p:extLst>
      <p:ext uri="{BB962C8B-B14F-4D97-AF65-F5344CB8AC3E}">
        <p14:creationId xmlns:p14="http://schemas.microsoft.com/office/powerpoint/2010/main" val="54735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Environmental Factors to sprout:</a:t>
            </a:r>
          </a:p>
          <a:p>
            <a:pPr>
              <a:buFont typeface="Arial"/>
              <a:buChar char="•"/>
            </a:pPr>
            <a:r>
              <a:rPr lang="en-US" b="0" dirty="0"/>
              <a:t> moisture</a:t>
            </a:r>
          </a:p>
          <a:p>
            <a:pPr>
              <a:buFont typeface="Arial"/>
              <a:buChar char="•"/>
            </a:pPr>
            <a:r>
              <a:rPr lang="en-US" b="0" dirty="0"/>
              <a:t> temperature</a:t>
            </a:r>
          </a:p>
          <a:p>
            <a:pPr>
              <a:buFont typeface="Arial"/>
              <a:buChar char="•"/>
            </a:pPr>
            <a:r>
              <a:rPr lang="en-US" b="0" dirty="0"/>
              <a:t> it is important for students</a:t>
            </a:r>
            <a:r>
              <a:rPr lang="en-US" b="0" baseline="0" dirty="0"/>
              <a:t> to know that sunlight is not necessary for a plant to sprout.  </a:t>
            </a:r>
            <a:endParaRPr lang="en-US" b="0" dirty="0"/>
          </a:p>
          <a:p>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Environmental Factors to grow:</a:t>
            </a:r>
          </a:p>
          <a:p>
            <a:pPr>
              <a:buFont typeface="Arial"/>
              <a:buChar char="•"/>
            </a:pPr>
            <a:r>
              <a:rPr lang="en-US" b="0" dirty="0"/>
              <a:t> sunlight</a:t>
            </a:r>
          </a:p>
          <a:p>
            <a:pPr>
              <a:buFont typeface="Arial"/>
              <a:buChar char="•"/>
            </a:pPr>
            <a:r>
              <a:rPr lang="en-US" b="0" dirty="0"/>
              <a:t> moisture</a:t>
            </a:r>
          </a:p>
          <a:p>
            <a:pPr>
              <a:buFont typeface="Arial"/>
              <a:buChar char="•"/>
            </a:pPr>
            <a:r>
              <a:rPr lang="en-US" b="0" dirty="0"/>
              <a:t> carbon dioxide</a:t>
            </a:r>
          </a:p>
          <a:p>
            <a:pPr>
              <a:buFont typeface="Arial"/>
              <a:buChar char="•"/>
            </a:pPr>
            <a:r>
              <a:rPr lang="en-US" b="0" dirty="0"/>
              <a:t> soil or nutrient source</a:t>
            </a:r>
          </a:p>
          <a:p>
            <a:pPr>
              <a:buFont typeface="Arial"/>
              <a:buNone/>
            </a:pPr>
            <a:endParaRPr lang="en-US" b="0" dirty="0"/>
          </a:p>
          <a:p>
            <a:r>
              <a:rPr lang="en-US" b="1" dirty="0"/>
              <a:t>Cellular</a:t>
            </a:r>
            <a:r>
              <a:rPr lang="en-US" b="1" baseline="0" dirty="0"/>
              <a:t> Factors:</a:t>
            </a:r>
          </a:p>
          <a:p>
            <a:pPr>
              <a:buFont typeface="Arial"/>
              <a:buChar char="•"/>
            </a:pPr>
            <a:r>
              <a:rPr lang="en-US" b="0" baseline="0" dirty="0"/>
              <a:t> energy</a:t>
            </a:r>
          </a:p>
          <a:p>
            <a:pPr>
              <a:buFont typeface="Arial"/>
              <a:buChar char="•"/>
            </a:pPr>
            <a:r>
              <a:rPr lang="en-US" b="0" baseline="0" dirty="0"/>
              <a:t> cell replication</a:t>
            </a:r>
          </a:p>
          <a:p>
            <a:endParaRPr lang="en-US" b="0"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28</a:t>
            </a:fld>
            <a:endParaRPr lang="en-US"/>
          </a:p>
        </p:txBody>
      </p:sp>
    </p:spTree>
    <p:extLst>
      <p:ext uri="{BB962C8B-B14F-4D97-AF65-F5344CB8AC3E}">
        <p14:creationId xmlns:p14="http://schemas.microsoft.com/office/powerpoint/2010/main" val="217699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Discussion Point:</a:t>
            </a:r>
          </a:p>
          <a:p>
            <a:endParaRPr lang="en-US" dirty="0"/>
          </a:p>
          <a:p>
            <a:r>
              <a:rPr lang="en-US" dirty="0"/>
              <a:t>What are</a:t>
            </a:r>
            <a:r>
              <a:rPr lang="en-US" baseline="0" dirty="0"/>
              <a:t> the possible action sites based on seedling growth root inhibitors?</a:t>
            </a:r>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29</a:t>
            </a:fld>
            <a:endParaRPr lang="en-US"/>
          </a:p>
        </p:txBody>
      </p:sp>
    </p:spTree>
    <p:extLst>
      <p:ext uri="{BB962C8B-B14F-4D97-AF65-F5344CB8AC3E}">
        <p14:creationId xmlns:p14="http://schemas.microsoft.com/office/powerpoint/2010/main" val="376188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31</a:t>
            </a:fld>
            <a:endParaRPr lang="en-US"/>
          </a:p>
        </p:txBody>
      </p:sp>
    </p:spTree>
    <p:extLst>
      <p:ext uri="{BB962C8B-B14F-4D97-AF65-F5344CB8AC3E}">
        <p14:creationId xmlns:p14="http://schemas.microsoft.com/office/powerpoint/2010/main" val="162826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4</a:t>
            </a:fld>
            <a:endParaRPr lang="en-US"/>
          </a:p>
        </p:txBody>
      </p:sp>
    </p:spTree>
    <p:extLst>
      <p:ext uri="{BB962C8B-B14F-4D97-AF65-F5344CB8AC3E}">
        <p14:creationId xmlns:p14="http://schemas.microsoft.com/office/powerpoint/2010/main" val="419118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11</a:t>
            </a:fld>
            <a:endParaRPr lang="en-US"/>
          </a:p>
        </p:txBody>
      </p:sp>
    </p:spTree>
    <p:extLst>
      <p:ext uri="{BB962C8B-B14F-4D97-AF65-F5344CB8AC3E}">
        <p14:creationId xmlns:p14="http://schemas.microsoft.com/office/powerpoint/2010/main" val="409653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the bottom of the screen to </a:t>
            </a:r>
            <a:r>
              <a:rPr lang="en-US"/>
              <a:t>play movie.</a:t>
            </a:r>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15</a:t>
            </a:fld>
            <a:endParaRPr lang="en-US"/>
          </a:p>
        </p:txBody>
      </p:sp>
    </p:spTree>
    <p:extLst>
      <p:ext uri="{BB962C8B-B14F-4D97-AF65-F5344CB8AC3E}">
        <p14:creationId xmlns:p14="http://schemas.microsoft.com/office/powerpoint/2010/main" val="19284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a:buChar char="•"/>
            </a:pPr>
            <a:r>
              <a:rPr lang="en-US" dirty="0"/>
              <a:t>Receptor sites are often specific to a certain molecular shape (These are simplified shapes in many animations to make it easier to illustrate.</a:t>
            </a:r>
            <a:r>
              <a:rPr lang="en-US" baseline="0" dirty="0"/>
              <a:t>  In reality they look very different)</a:t>
            </a:r>
            <a:endParaRPr lang="en-US" dirty="0"/>
          </a:p>
          <a:p>
            <a:pPr marL="171450" indent="-171450">
              <a:buFont typeface="Arial"/>
              <a:buChar char="•"/>
            </a:pPr>
            <a:r>
              <a:rPr lang="en-US" dirty="0"/>
              <a:t>Signal sequences and specific chemical interactions make each receptor chain unique to triggering only under certain conditions</a:t>
            </a:r>
          </a:p>
          <a:p>
            <a:pPr marL="171450" indent="-171450">
              <a:buFont typeface="Arial"/>
              <a:buChar char="•"/>
            </a:pPr>
            <a:r>
              <a:rPr lang="en-US" dirty="0"/>
              <a:t>When receptor sites are shut down, malformed, or inhibited, the reaction pathway cannot complete</a:t>
            </a:r>
          </a:p>
          <a:p>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16</a:t>
            </a:fld>
            <a:endParaRPr lang="en-US"/>
          </a:p>
        </p:txBody>
      </p:sp>
    </p:spTree>
    <p:extLst>
      <p:ext uri="{BB962C8B-B14F-4D97-AF65-F5344CB8AC3E}">
        <p14:creationId xmlns:p14="http://schemas.microsoft.com/office/powerpoint/2010/main" val="192840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hope</a:t>
            </a:r>
            <a:r>
              <a:rPr lang="en-US" baseline="0" dirty="0"/>
              <a:t> from this question is to get the students to say that they want to inhibit something from happening.  Although they may not use the word, they should be able to come up with the idea.</a:t>
            </a:r>
            <a:endParaRPr lang="en-US" dirty="0"/>
          </a:p>
        </p:txBody>
      </p:sp>
      <p:sp>
        <p:nvSpPr>
          <p:cNvPr id="4" name="Slide Number Placeholder 3"/>
          <p:cNvSpPr>
            <a:spLocks noGrp="1"/>
          </p:cNvSpPr>
          <p:nvPr>
            <p:ph type="sldNum" sz="quarter" idx="10"/>
          </p:nvPr>
        </p:nvSpPr>
        <p:spPr/>
        <p:txBody>
          <a:bodyPr/>
          <a:lstStyle/>
          <a:p>
            <a:fld id="{D2767C87-4623-DE43-BDB1-4E74C608AD55}" type="slidenum">
              <a:rPr lang="en-US" smtClean="0"/>
              <a:pPr/>
              <a:t>17</a:t>
            </a:fld>
            <a:endParaRPr lang="en-US"/>
          </a:p>
        </p:txBody>
      </p:sp>
    </p:spTree>
    <p:extLst>
      <p:ext uri="{BB962C8B-B14F-4D97-AF65-F5344CB8AC3E}">
        <p14:creationId xmlns:p14="http://schemas.microsoft.com/office/powerpoint/2010/main" val="93762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6E3B798-C936-5041-B218-DE52D9DE6A38}" type="datetime1">
              <a:rPr lang="en-US" smtClean="0"/>
              <a:pPr/>
              <a:t>4/20/23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C6FAD94-419F-8D4A-80D1-059728CFC6CA}"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28BF8-B89A-744F-A53E-D52C6E6DADF7}" type="datetime1">
              <a:rPr lang="en-US" smtClean="0"/>
              <a:pPr/>
              <a:t>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6FAD94-419F-8D4A-80D1-059728CFC6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CF6A1-38C2-C049-934D-CDF7EE5C9511}" type="datetime1">
              <a:rPr lang="en-US" smtClean="0"/>
              <a:pPr/>
              <a:t>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6FAD94-419F-8D4A-80D1-059728CFC6C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0AFED7-2E64-1A4D-901A-776ADC404C25}" type="datetime1">
              <a:rPr lang="en-US" smtClean="0"/>
              <a:pPr/>
              <a:t>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6FAD94-419F-8D4A-80D1-059728CFC6C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C1946A-6ADF-734F-915D-5ACC58644C69}" type="datetime1">
              <a:rPr lang="en-US" smtClean="0"/>
              <a:pPr/>
              <a:t>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6FAD94-419F-8D4A-80D1-059728CFC6C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DDBC6CF-A537-2947-B2D9-A43B0F004D73}" type="datetime1">
              <a:rPr lang="en-US" smtClean="0"/>
              <a:pPr/>
              <a:t>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6FAD94-419F-8D4A-80D1-059728CFC6CA}"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B96F64-DA4F-984D-B27D-66BC351B2F63}" type="datetime1">
              <a:rPr lang="en-US" smtClean="0"/>
              <a:pPr/>
              <a:t>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6FAD94-419F-8D4A-80D1-059728CFC6C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3C7CD2-7AB6-8B41-8E86-F4E94BD5040B}" type="datetime1">
              <a:rPr lang="en-US" smtClean="0"/>
              <a:pPr/>
              <a:t>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6FAD94-419F-8D4A-80D1-059728CFC6C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53AA9-63AB-2245-B3D7-4D18B046C436}" type="datetime1">
              <a:rPr lang="en-US" smtClean="0"/>
              <a:pPr/>
              <a:t>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6FAD94-419F-8D4A-80D1-059728CFC6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494FFEC-1951-B249-8960-099DD1A17774}" type="datetime1">
              <a:rPr lang="en-US" smtClean="0"/>
              <a:pPr/>
              <a:t>4/20/23</a:t>
            </a:fld>
            <a:endParaRPr lang="en-US" dirty="0"/>
          </a:p>
        </p:txBody>
      </p:sp>
      <p:sp>
        <p:nvSpPr>
          <p:cNvPr id="7" name="Slide Number Placeholder 6"/>
          <p:cNvSpPr>
            <a:spLocks noGrp="1"/>
          </p:cNvSpPr>
          <p:nvPr>
            <p:ph type="sldNum" sz="quarter" idx="12"/>
          </p:nvPr>
        </p:nvSpPr>
        <p:spPr/>
        <p:txBody>
          <a:bodyPr/>
          <a:lstStyle/>
          <a:p>
            <a:fld id="{1C6FAD94-419F-8D4A-80D1-059728CFC6CA}"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2555DA-9386-834A-A696-B0DAE50D0F6E}" type="datetime1">
              <a:rPr lang="en-US" smtClean="0"/>
              <a:pPr/>
              <a:t>4/20/23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1C6FAD94-419F-8D4A-80D1-059728CFC6C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1D4CC6C-0B1D-5748-8145-7C9AFE5C2C64}" type="datetime1">
              <a:rPr lang="en-US" smtClean="0"/>
              <a:pPr/>
              <a:t>4/20/23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C6FAD94-419F-8D4A-80D1-059728CFC6C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1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17" Type="http://schemas.openxmlformats.org/officeDocument/2006/relationships/oleObject" Target="../embeddings/oleObject8.bin"/><Relationship Id="rId2" Type="http://schemas.openxmlformats.org/officeDocument/2006/relationships/notesSlide" Target="../notesSlides/notesSlide5.xml"/><Relationship Id="rId16"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1.mov"/><Relationship Id="rId7" Type="http://schemas.openxmlformats.org/officeDocument/2006/relationships/image" Target="../media/image13.png"/><Relationship Id="rId2" Type="http://schemas.openxmlformats.org/officeDocument/2006/relationships/video" Target="presentation_assets:receptor_site.mov" TargetMode="External"/><Relationship Id="rId1" Type="http://schemas.microsoft.com/office/2007/relationships/media" Target="presentation_assets:receptor_site.mov" TargetMode="Externa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video" Target="../media/media1.mov"/><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gif"/><Relationship Id="rId1" Type="http://schemas.microsoft.com/office/2007/relationships/media" Target="../media/media2.gif"/><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Simulation of the Likelihood of Plant Growth </a:t>
            </a:r>
          </a:p>
        </p:txBody>
      </p:sp>
      <p:sp>
        <p:nvSpPr>
          <p:cNvPr id="3" name="Subtitle 2"/>
          <p:cNvSpPr>
            <a:spLocks noGrp="1"/>
          </p:cNvSpPr>
          <p:nvPr>
            <p:ph type="subTitle" idx="1"/>
          </p:nvPr>
        </p:nvSpPr>
        <p:spPr/>
        <p:txBody>
          <a:bodyPr>
            <a:normAutofit fontScale="85000" lnSpcReduction="20000"/>
          </a:bodyPr>
          <a:lstStyle/>
          <a:p>
            <a:r>
              <a:rPr lang="en-US" dirty="0"/>
              <a:t>C. Crawford </a:t>
            </a:r>
          </a:p>
          <a:p>
            <a:r>
              <a:rPr lang="en-US" dirty="0"/>
              <a:t>Dublin City Schools, Dublin, Ohio</a:t>
            </a:r>
          </a:p>
          <a:p>
            <a:r>
              <a:rPr lang="en-US" dirty="0"/>
              <a:t>&amp; </a:t>
            </a:r>
          </a:p>
          <a:p>
            <a:r>
              <a:rPr lang="en-US" dirty="0"/>
              <a:t>M. Dunn</a:t>
            </a:r>
          </a:p>
          <a:p>
            <a:r>
              <a:rPr lang="en-US" dirty="0"/>
              <a:t>Miami University, Oxford, Ohio</a:t>
            </a:r>
          </a:p>
        </p:txBody>
      </p:sp>
      <p:pic>
        <p:nvPicPr>
          <p:cNvPr id="8" name="Picture 7"/>
          <p:cNvPicPr>
            <a:picLocks noChangeAspect="1"/>
          </p:cNvPicPr>
          <p:nvPr/>
        </p:nvPicPr>
        <p:blipFill>
          <a:blip r:embed="rId3"/>
          <a:stretch>
            <a:fillRect/>
          </a:stretch>
        </p:blipFill>
        <p:spPr>
          <a:xfrm>
            <a:off x="4720925" y="531990"/>
            <a:ext cx="3373882" cy="1701117"/>
          </a:xfrm>
          <a:prstGeom prst="rect">
            <a:avLst/>
          </a:prstGeom>
        </p:spPr>
      </p:pic>
      <p:sp>
        <p:nvSpPr>
          <p:cNvPr id="5" name="Subtitle 2"/>
          <p:cNvSpPr txBox="1">
            <a:spLocks/>
          </p:cNvSpPr>
          <p:nvPr/>
        </p:nvSpPr>
        <p:spPr>
          <a:xfrm>
            <a:off x="4720925" y="5790567"/>
            <a:ext cx="3309803" cy="397663"/>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r>
              <a:rPr kumimoji="0" lang="en-US" sz="1200" b="0" i="0" u="none" strike="noStrike" kern="1200" cap="none" spc="0" normalizeH="0" baseline="0" noProof="0" dirty="0">
                <a:ln>
                  <a:noFill/>
                </a:ln>
                <a:solidFill>
                  <a:srgbClr val="424242"/>
                </a:solidFill>
                <a:effectLst/>
                <a:uLnTx/>
                <a:uFillTx/>
                <a:latin typeface="+mn-lt"/>
                <a:ea typeface="+mn-ea"/>
                <a:cs typeface="+mn-cs"/>
              </a:rPr>
              <a:t>Developed Spring - Summer 2013</a:t>
            </a:r>
          </a:p>
        </p:txBody>
      </p:sp>
      <p:sp>
        <p:nvSpPr>
          <p:cNvPr id="4" name="TextBox 3"/>
          <p:cNvSpPr txBox="1"/>
          <p:nvPr/>
        </p:nvSpPr>
        <p:spPr>
          <a:xfrm>
            <a:off x="765990" y="1128723"/>
            <a:ext cx="184666" cy="369332"/>
          </a:xfrm>
          <a:prstGeom prst="rect">
            <a:avLst/>
          </a:prstGeom>
          <a:noFill/>
        </p:spPr>
        <p:txBody>
          <a:bodyPr wrap="none" rtlCol="0">
            <a:spAutoFit/>
          </a:bodyPr>
          <a:lstStyle/>
          <a:p>
            <a:endParaRPr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66481" y="293294"/>
            <a:ext cx="768350" cy="990600"/>
          </a:xfrm>
          <a:prstGeom prst="rect">
            <a:avLst/>
          </a:prstGeom>
        </p:spPr>
      </p:pic>
    </p:spTree>
    <p:extLst>
      <p:ext uri="{BB962C8B-B14F-4D97-AF65-F5344CB8AC3E}">
        <p14:creationId xmlns:p14="http://schemas.microsoft.com/office/powerpoint/2010/main" val="3754798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Probability of Viability</a:t>
            </a:r>
          </a:p>
        </p:txBody>
      </p:sp>
      <p:sp>
        <p:nvSpPr>
          <p:cNvPr id="3" name="Content Placeholder 2"/>
          <p:cNvSpPr>
            <a:spLocks noGrp="1"/>
          </p:cNvSpPr>
          <p:nvPr>
            <p:ph idx="1"/>
          </p:nvPr>
        </p:nvSpPr>
        <p:spPr>
          <a:xfrm>
            <a:off x="471714" y="2323653"/>
            <a:ext cx="4154705" cy="2733256"/>
          </a:xfrm>
        </p:spPr>
        <p:txBody>
          <a:bodyPr>
            <a:normAutofit/>
          </a:bodyPr>
          <a:lstStyle/>
          <a:p>
            <a:pPr marL="342900" lvl="1"/>
            <a:r>
              <a:rPr lang="en-US" dirty="0"/>
              <a:t>What is the likelihood that inhibition takes place? </a:t>
            </a:r>
          </a:p>
          <a:p>
            <a:pPr marL="617220" lvl="2">
              <a:buFont typeface="Wingdings" charset="2"/>
              <a:buChar char="§"/>
            </a:pPr>
            <a:r>
              <a:rPr lang="en-US" dirty="0"/>
              <a:t>because you are using a ten sided dice. The Ratio will be 15 of 30 or ½ </a:t>
            </a:r>
          </a:p>
        </p:txBody>
      </p:sp>
      <p:grpSp>
        <p:nvGrpSpPr>
          <p:cNvPr id="33" name="Group 32"/>
          <p:cNvGrpSpPr/>
          <p:nvPr/>
        </p:nvGrpSpPr>
        <p:grpSpPr>
          <a:xfrm>
            <a:off x="4672602" y="2330250"/>
            <a:ext cx="2830292" cy="2339058"/>
            <a:chOff x="4626420" y="2214795"/>
            <a:chExt cx="2830292" cy="2339058"/>
          </a:xfrm>
        </p:grpSpPr>
        <p:cxnSp>
          <p:nvCxnSpPr>
            <p:cNvPr id="34" name="Straight Arrow Connector 33"/>
            <p:cNvCxnSpPr/>
            <p:nvPr/>
          </p:nvCxnSpPr>
          <p:spPr>
            <a:xfrm rot="5400000">
              <a:off x="5508394" y="2968399"/>
              <a:ext cx="707578" cy="358773"/>
            </a:xfrm>
            <a:prstGeom prst="straightConnector1">
              <a:avLst/>
            </a:prstGeom>
            <a:ln w="57150" cap="flat" cmpd="sng" algn="ctr">
              <a:solidFill>
                <a:schemeClr val="accent3"/>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35" name="Snip Same Side Corner Rectangle 34"/>
            <p:cNvSpPr/>
            <p:nvPr/>
          </p:nvSpPr>
          <p:spPr>
            <a:xfrm>
              <a:off x="5479134" y="2214795"/>
              <a:ext cx="1251857" cy="561061"/>
            </a:xfrm>
            <a:prstGeom prst="snip2SameRect">
              <a:avLst/>
            </a:prstGeom>
            <a:solidFill>
              <a:schemeClr val="bg1"/>
            </a:solidFill>
            <a:ln w="38100" cap="flat" cmpd="sng" algn="ctr">
              <a:solidFill>
                <a:schemeClr val="accent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n=40</a:t>
              </a:r>
            </a:p>
          </p:txBody>
        </p:sp>
        <p:sp>
          <p:nvSpPr>
            <p:cNvPr id="36" name="Hexagon 35"/>
            <p:cNvSpPr/>
            <p:nvPr/>
          </p:nvSpPr>
          <p:spPr>
            <a:xfrm>
              <a:off x="4626420" y="3483421"/>
              <a:ext cx="1288145" cy="107043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10 not viable</a:t>
              </a:r>
            </a:p>
          </p:txBody>
        </p:sp>
        <p:sp>
          <p:nvSpPr>
            <p:cNvPr id="37" name="Hexagon 36"/>
            <p:cNvSpPr/>
            <p:nvPr/>
          </p:nvSpPr>
          <p:spPr>
            <a:xfrm>
              <a:off x="6168567" y="3483421"/>
              <a:ext cx="1288145" cy="107043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30 viable</a:t>
              </a:r>
            </a:p>
          </p:txBody>
        </p:sp>
        <p:cxnSp>
          <p:nvCxnSpPr>
            <p:cNvPr id="38" name="Straight Arrow Connector 37"/>
            <p:cNvCxnSpPr/>
            <p:nvPr/>
          </p:nvCxnSpPr>
          <p:spPr>
            <a:xfrm rot="16200000" flipH="1">
              <a:off x="5860367" y="2975655"/>
              <a:ext cx="707578" cy="358773"/>
            </a:xfrm>
            <a:prstGeom prst="straightConnector1">
              <a:avLst/>
            </a:prstGeom>
            <a:ln w="57150" cap="flat" cmpd="sng" algn="ctr">
              <a:solidFill>
                <a:schemeClr val="accent3"/>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grpSp>
      <p:grpSp>
        <p:nvGrpSpPr>
          <p:cNvPr id="39" name="Group 31"/>
          <p:cNvGrpSpPr/>
          <p:nvPr/>
        </p:nvGrpSpPr>
        <p:grpSpPr>
          <a:xfrm>
            <a:off x="6864720" y="4687451"/>
            <a:ext cx="710746" cy="714834"/>
            <a:chOff x="5835196" y="3218542"/>
            <a:chExt cx="710746" cy="714834"/>
          </a:xfrm>
        </p:grpSpPr>
        <p:cxnSp>
          <p:nvCxnSpPr>
            <p:cNvPr id="40" name="Straight Arrow Connector 39"/>
            <p:cNvCxnSpPr/>
            <p:nvPr/>
          </p:nvCxnSpPr>
          <p:spPr>
            <a:xfrm rot="5400000">
              <a:off x="5660794" y="3392944"/>
              <a:ext cx="707578" cy="358773"/>
            </a:xfrm>
            <a:prstGeom prst="straightConnector1">
              <a:avLst/>
            </a:prstGeom>
            <a:ln w="57150" cap="flat" cmpd="sng" algn="ctr">
              <a:solidFill>
                <a:schemeClr val="accent3"/>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p:nvPr/>
          </p:nvCxnSpPr>
          <p:spPr>
            <a:xfrm rot="16200000" flipH="1">
              <a:off x="6012767" y="3400200"/>
              <a:ext cx="707578" cy="358773"/>
            </a:xfrm>
            <a:prstGeom prst="straightConnector1">
              <a:avLst/>
            </a:prstGeom>
            <a:ln w="57150" cap="flat" cmpd="sng" algn="ctr">
              <a:solidFill>
                <a:schemeClr val="accent3"/>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grpSp>
      <p:sp>
        <p:nvSpPr>
          <p:cNvPr id="42" name="Hexagon 41"/>
          <p:cNvSpPr/>
          <p:nvPr/>
        </p:nvSpPr>
        <p:spPr>
          <a:xfrm>
            <a:off x="7301509" y="5402285"/>
            <a:ext cx="1288145" cy="107043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15/30</a:t>
            </a:r>
          </a:p>
        </p:txBody>
      </p:sp>
      <p:sp>
        <p:nvSpPr>
          <p:cNvPr id="43" name="Hexagon 42"/>
          <p:cNvSpPr/>
          <p:nvPr/>
        </p:nvSpPr>
        <p:spPr>
          <a:xfrm>
            <a:off x="5831938" y="5402285"/>
            <a:ext cx="1288145" cy="107043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15/30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nip Single Corner Rectangle 62"/>
          <p:cNvSpPr/>
          <p:nvPr/>
        </p:nvSpPr>
        <p:spPr>
          <a:xfrm flipH="1">
            <a:off x="4871893" y="2193755"/>
            <a:ext cx="1383130" cy="1481451"/>
          </a:xfrm>
          <a:prstGeom prst="snip1Rect">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Snip Single Corner Rectangle 63"/>
          <p:cNvSpPr/>
          <p:nvPr/>
        </p:nvSpPr>
        <p:spPr>
          <a:xfrm>
            <a:off x="6371344" y="2168614"/>
            <a:ext cx="1383130" cy="1481451"/>
          </a:xfrm>
          <a:prstGeom prst="snip1Rect">
            <a:avLst/>
          </a:prstGeom>
          <a:solidFill>
            <a:srgbClr val="FFD9A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Snip Single Corner Rectangle 60"/>
          <p:cNvSpPr/>
          <p:nvPr/>
        </p:nvSpPr>
        <p:spPr>
          <a:xfrm>
            <a:off x="6921484" y="3851912"/>
            <a:ext cx="1146750" cy="2201225"/>
          </a:xfrm>
          <a:prstGeom prst="snip1Rect">
            <a:avLst/>
          </a:prstGeom>
          <a:solidFill>
            <a:schemeClr val="accent3">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Snip Single Corner Rectangle 61"/>
          <p:cNvSpPr/>
          <p:nvPr/>
        </p:nvSpPr>
        <p:spPr>
          <a:xfrm flipH="1">
            <a:off x="4416915" y="3859900"/>
            <a:ext cx="2401397" cy="2201225"/>
          </a:xfrm>
          <a:prstGeom prst="snip1Rect">
            <a:avLst/>
          </a:prstGeom>
          <a:solidFill>
            <a:schemeClr val="accent3">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graphicFrame>
        <p:nvGraphicFramePr>
          <p:cNvPr id="19" name="Content Placeholder 18"/>
          <p:cNvGraphicFramePr>
            <a:graphicFrameLocks noGrp="1" noChangeAspect="1"/>
          </p:cNvGraphicFramePr>
          <p:nvPr>
            <p:ph idx="1"/>
            <p:extLst>
              <p:ext uri="{D42A27DB-BD31-4B8C-83A1-F6EECF244321}">
                <p14:modId xmlns:p14="http://schemas.microsoft.com/office/powerpoint/2010/main" val="1593008646"/>
              </p:ext>
            </p:extLst>
          </p:nvPr>
        </p:nvGraphicFramePr>
        <p:xfrm>
          <a:off x="4871893" y="5360988"/>
          <a:ext cx="488951" cy="686138"/>
        </p:xfrm>
        <a:graphic>
          <a:graphicData uri="http://schemas.openxmlformats.org/presentationml/2006/ole">
            <mc:AlternateContent xmlns:mc="http://schemas.openxmlformats.org/markup-compatibility/2006">
              <mc:Choice xmlns:v="urn:schemas-microsoft-com:vml" Requires="v">
                <p:oleObj name="Equation" r:id="rId3" imgW="152280" imgH="228600" progId="Equation.3">
                  <p:embed/>
                </p:oleObj>
              </mc:Choice>
              <mc:Fallback>
                <p:oleObj name="Equation" r:id="rId3" imgW="152280" imgH="228600" progId="Equation.3">
                  <p:embed/>
                  <p:pic>
                    <p:nvPicPr>
                      <p:cNvPr id="0" name="Picture 46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893" y="5360988"/>
                        <a:ext cx="488951" cy="686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 name="Content Placeholder 18"/>
          <p:cNvGraphicFramePr>
            <a:graphicFrameLocks noChangeAspect="1"/>
          </p:cNvGraphicFramePr>
          <p:nvPr>
            <p:extLst>
              <p:ext uri="{D42A27DB-BD31-4B8C-83A1-F6EECF244321}">
                <p14:modId xmlns:p14="http://schemas.microsoft.com/office/powerpoint/2010/main" val="1897558745"/>
              </p:ext>
            </p:extLst>
          </p:nvPr>
        </p:nvGraphicFramePr>
        <p:xfrm>
          <a:off x="5419725" y="5360988"/>
          <a:ext cx="460375" cy="692150"/>
        </p:xfrm>
        <a:graphic>
          <a:graphicData uri="http://schemas.openxmlformats.org/presentationml/2006/ole">
            <mc:AlternateContent xmlns:mc="http://schemas.openxmlformats.org/markup-compatibility/2006">
              <mc:Choice xmlns:v="urn:schemas-microsoft-com:vml" Requires="v">
                <p:oleObj name="Equation" r:id="rId5" imgW="152280" imgH="228600" progId="Equation.3">
                  <p:embed/>
                </p:oleObj>
              </mc:Choice>
              <mc:Fallback>
                <p:oleObj name="Equation" r:id="rId5" imgW="152280" imgH="228600" progId="Equation.3">
                  <p:embed/>
                  <p:pic>
                    <p:nvPicPr>
                      <p:cNvPr id="0" name="Picture 4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9725" y="5360988"/>
                        <a:ext cx="460375" cy="692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 name="Content Placeholder 18"/>
          <p:cNvGraphicFramePr>
            <a:graphicFrameLocks noChangeAspect="1"/>
          </p:cNvGraphicFramePr>
          <p:nvPr>
            <p:extLst>
              <p:ext uri="{D42A27DB-BD31-4B8C-83A1-F6EECF244321}">
                <p14:modId xmlns:p14="http://schemas.microsoft.com/office/powerpoint/2010/main" val="3662468655"/>
              </p:ext>
            </p:extLst>
          </p:nvPr>
        </p:nvGraphicFramePr>
        <p:xfrm>
          <a:off x="5897563" y="5360988"/>
          <a:ext cx="460375" cy="692150"/>
        </p:xfrm>
        <a:graphic>
          <a:graphicData uri="http://schemas.openxmlformats.org/presentationml/2006/ole">
            <mc:AlternateContent xmlns:mc="http://schemas.openxmlformats.org/markup-compatibility/2006">
              <mc:Choice xmlns:v="urn:schemas-microsoft-com:vml" Requires="v">
                <p:oleObj name="Equation" r:id="rId7" imgW="152280" imgH="228600" progId="Equation.3">
                  <p:embed/>
                </p:oleObj>
              </mc:Choice>
              <mc:Fallback>
                <p:oleObj name="Equation" r:id="rId7" imgW="152280" imgH="228600" progId="Equation.3">
                  <p:embed/>
                  <p:pic>
                    <p:nvPicPr>
                      <p:cNvPr id="0" name="Picture 4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7563" y="5360988"/>
                        <a:ext cx="460375" cy="692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 name="Content Placeholder 18"/>
          <p:cNvGraphicFramePr>
            <a:graphicFrameLocks noChangeAspect="1"/>
          </p:cNvGraphicFramePr>
          <p:nvPr>
            <p:extLst>
              <p:ext uri="{D42A27DB-BD31-4B8C-83A1-F6EECF244321}">
                <p14:modId xmlns:p14="http://schemas.microsoft.com/office/powerpoint/2010/main" val="1176338389"/>
              </p:ext>
            </p:extLst>
          </p:nvPr>
        </p:nvGraphicFramePr>
        <p:xfrm>
          <a:off x="6357938" y="5360988"/>
          <a:ext cx="460375" cy="692150"/>
        </p:xfrm>
        <a:graphic>
          <a:graphicData uri="http://schemas.openxmlformats.org/presentationml/2006/ole">
            <mc:AlternateContent xmlns:mc="http://schemas.openxmlformats.org/markup-compatibility/2006">
              <mc:Choice xmlns:v="urn:schemas-microsoft-com:vml" Requires="v">
                <p:oleObj name="Equation" r:id="rId9" imgW="152280" imgH="228600" progId="Equation.3">
                  <p:embed/>
                </p:oleObj>
              </mc:Choice>
              <mc:Fallback>
                <p:oleObj name="Equation" r:id="rId9" imgW="152280" imgH="228600" progId="Equation.3">
                  <p:embed/>
                  <p:pic>
                    <p:nvPicPr>
                      <p:cNvPr id="0" name="Picture 4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7938" y="5360988"/>
                        <a:ext cx="460375" cy="692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 name="Content Placeholder 18"/>
          <p:cNvGraphicFramePr>
            <a:graphicFrameLocks noChangeAspect="1"/>
          </p:cNvGraphicFramePr>
          <p:nvPr>
            <p:extLst>
              <p:ext uri="{D42A27DB-BD31-4B8C-83A1-F6EECF244321}">
                <p14:modId xmlns:p14="http://schemas.microsoft.com/office/powerpoint/2010/main" val="2880299428"/>
              </p:ext>
            </p:extLst>
          </p:nvPr>
        </p:nvGraphicFramePr>
        <p:xfrm>
          <a:off x="4440238" y="5360988"/>
          <a:ext cx="460375" cy="692150"/>
        </p:xfrm>
        <a:graphic>
          <a:graphicData uri="http://schemas.openxmlformats.org/presentationml/2006/ole">
            <mc:AlternateContent xmlns:mc="http://schemas.openxmlformats.org/markup-compatibility/2006">
              <mc:Choice xmlns:v="urn:schemas-microsoft-com:vml" Requires="v">
                <p:oleObj name="Equation" r:id="rId11" imgW="152280" imgH="228600" progId="Equation.3">
                  <p:embed/>
                </p:oleObj>
              </mc:Choice>
              <mc:Fallback>
                <p:oleObj name="Equation" r:id="rId11" imgW="152280" imgH="228600" progId="Equation.3">
                  <p:embed/>
                  <p:pic>
                    <p:nvPicPr>
                      <p:cNvPr id="0" name="Picture 4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0238" y="5360988"/>
                        <a:ext cx="460375" cy="692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 name="Content Placeholder 18"/>
          <p:cNvGraphicFramePr>
            <a:graphicFrameLocks noChangeAspect="1"/>
          </p:cNvGraphicFramePr>
          <p:nvPr>
            <p:extLst>
              <p:ext uri="{D42A27DB-BD31-4B8C-83A1-F6EECF244321}">
                <p14:modId xmlns:p14="http://schemas.microsoft.com/office/powerpoint/2010/main" val="2392703338"/>
              </p:ext>
            </p:extLst>
          </p:nvPr>
        </p:nvGraphicFramePr>
        <p:xfrm>
          <a:off x="7312025" y="5381625"/>
          <a:ext cx="498475" cy="690563"/>
        </p:xfrm>
        <a:graphic>
          <a:graphicData uri="http://schemas.openxmlformats.org/presentationml/2006/ole">
            <mc:AlternateContent xmlns:mc="http://schemas.openxmlformats.org/markup-compatibility/2006">
              <mc:Choice xmlns:v="urn:schemas-microsoft-com:vml" Requires="v">
                <p:oleObj name="Equation" r:id="rId13" imgW="164880" imgH="228600" progId="Equation.3">
                  <p:embed/>
                </p:oleObj>
              </mc:Choice>
              <mc:Fallback>
                <p:oleObj name="Equation" r:id="rId13" imgW="164880" imgH="228600" progId="Equation.3">
                  <p:embed/>
                  <p:pic>
                    <p:nvPicPr>
                      <p:cNvPr id="0" name="Picture 4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2025" y="5381625"/>
                        <a:ext cx="498475" cy="6905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59" name="Group 58"/>
          <p:cNvGrpSpPr/>
          <p:nvPr/>
        </p:nvGrpSpPr>
        <p:grpSpPr>
          <a:xfrm>
            <a:off x="4617525" y="3872751"/>
            <a:ext cx="2835072" cy="1527883"/>
            <a:chOff x="4617525" y="3706183"/>
            <a:chExt cx="2835072" cy="1527883"/>
          </a:xfrm>
        </p:grpSpPr>
        <p:grpSp>
          <p:nvGrpSpPr>
            <p:cNvPr id="58" name="Group 57"/>
            <p:cNvGrpSpPr/>
            <p:nvPr/>
          </p:nvGrpSpPr>
          <p:grpSpPr>
            <a:xfrm>
              <a:off x="6562710" y="3727004"/>
              <a:ext cx="889887" cy="1507062"/>
              <a:chOff x="6562710" y="3727004"/>
              <a:chExt cx="889887" cy="1507062"/>
            </a:xfrm>
          </p:grpSpPr>
          <p:cxnSp>
            <p:nvCxnSpPr>
              <p:cNvPr id="11" name="Straight Arrow Connector 10"/>
              <p:cNvCxnSpPr/>
              <p:nvPr/>
            </p:nvCxnSpPr>
            <p:spPr>
              <a:xfrm flipH="1">
                <a:off x="6562710" y="3727004"/>
                <a:ext cx="358773" cy="1499803"/>
              </a:xfrm>
              <a:prstGeom prst="straightConnector1">
                <a:avLst/>
              </a:prstGeom>
              <a:ln w="57150" cap="flat" cmpd="sng" algn="ctr">
                <a:solidFill>
                  <a:schemeClr val="accent3"/>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12" name="Straight Arrow Connector 11"/>
              <p:cNvCxnSpPr/>
              <p:nvPr/>
            </p:nvCxnSpPr>
            <p:spPr>
              <a:xfrm>
                <a:off x="6921483" y="3727004"/>
                <a:ext cx="531114" cy="1507062"/>
              </a:xfrm>
              <a:prstGeom prst="straightConnector1">
                <a:avLst/>
              </a:prstGeom>
              <a:ln w="57150" cap="flat" cmpd="sng" algn="ctr">
                <a:solidFill>
                  <a:schemeClr val="accent3"/>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grpSp>
        <p:cxnSp>
          <p:nvCxnSpPr>
            <p:cNvPr id="25" name="Straight Arrow Connector 24"/>
            <p:cNvCxnSpPr/>
            <p:nvPr/>
          </p:nvCxnSpPr>
          <p:spPr>
            <a:xfrm flipH="1">
              <a:off x="4617525" y="3706183"/>
              <a:ext cx="2303958" cy="1507060"/>
            </a:xfrm>
            <a:prstGeom prst="straightConnector1">
              <a:avLst/>
            </a:prstGeom>
            <a:ln w="57150" cap="flat" cmpd="sng" algn="ctr">
              <a:solidFill>
                <a:schemeClr val="accent3"/>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27" name="Straight Arrow Connector 26"/>
            <p:cNvCxnSpPr/>
            <p:nvPr/>
          </p:nvCxnSpPr>
          <p:spPr>
            <a:xfrm flipH="1">
              <a:off x="5230301" y="3706183"/>
              <a:ext cx="1691182" cy="1507060"/>
            </a:xfrm>
            <a:prstGeom prst="straightConnector1">
              <a:avLst/>
            </a:prstGeom>
            <a:ln w="57150" cap="flat" cmpd="sng" algn="ctr">
              <a:solidFill>
                <a:schemeClr val="accent3"/>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30" name="Straight Arrow Connector 29"/>
            <p:cNvCxnSpPr/>
            <p:nvPr/>
          </p:nvCxnSpPr>
          <p:spPr>
            <a:xfrm flipH="1">
              <a:off x="5792724" y="3706183"/>
              <a:ext cx="1128759" cy="1499803"/>
            </a:xfrm>
            <a:prstGeom prst="straightConnector1">
              <a:avLst/>
            </a:prstGeom>
            <a:ln w="57150" cap="flat" cmpd="sng" algn="ctr">
              <a:solidFill>
                <a:schemeClr val="accent3"/>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p:nvPr/>
          </p:nvCxnSpPr>
          <p:spPr>
            <a:xfrm flipH="1">
              <a:off x="6127652" y="3747825"/>
              <a:ext cx="793832" cy="1458161"/>
            </a:xfrm>
            <a:prstGeom prst="straightConnector1">
              <a:avLst/>
            </a:prstGeom>
            <a:ln w="57150" cap="flat" cmpd="sng" algn="ctr">
              <a:solidFill>
                <a:schemeClr val="accent3"/>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grpSp>
      <p:cxnSp>
        <p:nvCxnSpPr>
          <p:cNvPr id="5" name="Straight Arrow Connector 4"/>
          <p:cNvCxnSpPr/>
          <p:nvPr/>
        </p:nvCxnSpPr>
        <p:spPr>
          <a:xfrm flipH="1">
            <a:off x="5738769" y="2006251"/>
            <a:ext cx="562436" cy="1047583"/>
          </a:xfrm>
          <a:prstGeom prst="straightConnector1">
            <a:avLst/>
          </a:prstGeom>
          <a:ln w="57150" cap="flat" cmpd="sng" algn="ctr">
            <a:solidFill>
              <a:schemeClr val="accent3"/>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6" name="Snip Same Side Corner Rectangle 5"/>
          <p:cNvSpPr/>
          <p:nvPr/>
        </p:nvSpPr>
        <p:spPr>
          <a:xfrm>
            <a:off x="5738769" y="1427049"/>
            <a:ext cx="1251857" cy="561061"/>
          </a:xfrm>
          <a:prstGeom prst="snip2SameRect">
            <a:avLst/>
          </a:prstGeom>
          <a:solidFill>
            <a:schemeClr val="bg1"/>
          </a:solidFill>
          <a:ln w="38100" cap="flat" cmpd="sng" algn="ctr">
            <a:solidFill>
              <a:schemeClr val="accent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n=40</a:t>
            </a:r>
          </a:p>
        </p:txBody>
      </p:sp>
      <p:cxnSp>
        <p:nvCxnSpPr>
          <p:cNvPr id="9" name="Straight Arrow Connector 8"/>
          <p:cNvCxnSpPr/>
          <p:nvPr/>
        </p:nvCxnSpPr>
        <p:spPr>
          <a:xfrm>
            <a:off x="6294404" y="2013507"/>
            <a:ext cx="535203" cy="1055534"/>
          </a:xfrm>
          <a:prstGeom prst="straightConnector1">
            <a:avLst/>
          </a:prstGeom>
          <a:ln w="57150" cap="flat" cmpd="sng" algn="ctr">
            <a:solidFill>
              <a:schemeClr val="accent3"/>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graphicFrame>
        <p:nvGraphicFramePr>
          <p:cNvPr id="44" name="Content Placeholder 18"/>
          <p:cNvGraphicFramePr>
            <a:graphicFrameLocks noChangeAspect="1"/>
          </p:cNvGraphicFramePr>
          <p:nvPr>
            <p:extLst>
              <p:ext uri="{D42A27DB-BD31-4B8C-83A1-F6EECF244321}">
                <p14:modId xmlns:p14="http://schemas.microsoft.com/office/powerpoint/2010/main" val="2884058799"/>
              </p:ext>
            </p:extLst>
          </p:nvPr>
        </p:nvGraphicFramePr>
        <p:xfrm>
          <a:off x="6692900" y="3034647"/>
          <a:ext cx="498475" cy="690562"/>
        </p:xfrm>
        <a:graphic>
          <a:graphicData uri="http://schemas.openxmlformats.org/presentationml/2006/ole">
            <mc:AlternateContent xmlns:mc="http://schemas.openxmlformats.org/markup-compatibility/2006">
              <mc:Choice xmlns:v="urn:schemas-microsoft-com:vml" Requires="v">
                <p:oleObj name="Equation" r:id="rId15" imgW="164880" imgH="228600" progId="Equation.3">
                  <p:embed/>
                </p:oleObj>
              </mc:Choice>
              <mc:Fallback>
                <p:oleObj name="Equation" r:id="rId15" imgW="164880" imgH="228600" progId="Equation.3">
                  <p:embed/>
                  <p:pic>
                    <p:nvPicPr>
                      <p:cNvPr id="0" name="Picture 47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92900" y="3034647"/>
                        <a:ext cx="498475" cy="6905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5" name="Content Placeholder 18"/>
          <p:cNvGraphicFramePr>
            <a:graphicFrameLocks noChangeAspect="1"/>
          </p:cNvGraphicFramePr>
          <p:nvPr>
            <p:extLst>
              <p:ext uri="{D42A27DB-BD31-4B8C-83A1-F6EECF244321}">
                <p14:modId xmlns:p14="http://schemas.microsoft.com/office/powerpoint/2010/main" val="1211853175"/>
              </p:ext>
            </p:extLst>
          </p:nvPr>
        </p:nvGraphicFramePr>
        <p:xfrm>
          <a:off x="5418138" y="3035300"/>
          <a:ext cx="498475" cy="690563"/>
        </p:xfrm>
        <a:graphic>
          <a:graphicData uri="http://schemas.openxmlformats.org/presentationml/2006/ole">
            <mc:AlternateContent xmlns:mc="http://schemas.openxmlformats.org/markup-compatibility/2006">
              <mc:Choice xmlns:v="urn:schemas-microsoft-com:vml" Requires="v">
                <p:oleObj name="Equation" r:id="rId17" imgW="164880" imgH="228600" progId="Equation.3">
                  <p:embed/>
                </p:oleObj>
              </mc:Choice>
              <mc:Fallback>
                <p:oleObj name="Equation" r:id="rId17" imgW="164880" imgH="228600" progId="Equation.3">
                  <p:embed/>
                  <p:pic>
                    <p:nvPicPr>
                      <p:cNvPr id="0" name="Picture 47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18138" y="3035300"/>
                        <a:ext cx="498475" cy="6905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2" name="Content Placeholder 2"/>
          <p:cNvSpPr txBox="1">
            <a:spLocks/>
          </p:cNvSpPr>
          <p:nvPr/>
        </p:nvSpPr>
        <p:spPr>
          <a:xfrm>
            <a:off x="696279" y="2386096"/>
            <a:ext cx="3921246" cy="1507475"/>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u="sng" dirty="0"/>
              <a:t>Four sided die: </a:t>
            </a:r>
          </a:p>
          <a:p>
            <a:r>
              <a:rPr lang="en-US" dirty="0"/>
              <a:t>A roll of 1 is death</a:t>
            </a:r>
          </a:p>
          <a:p>
            <a:r>
              <a:rPr lang="en-US" dirty="0"/>
              <a:t>A non 1 roll is viable</a:t>
            </a:r>
          </a:p>
        </p:txBody>
      </p:sp>
      <p:sp>
        <p:nvSpPr>
          <p:cNvPr id="53" name="Content Placeholder 2"/>
          <p:cNvSpPr txBox="1">
            <a:spLocks/>
          </p:cNvSpPr>
          <p:nvPr/>
        </p:nvSpPr>
        <p:spPr>
          <a:xfrm>
            <a:off x="696279" y="3747428"/>
            <a:ext cx="3377439" cy="2478125"/>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u="sng" dirty="0"/>
              <a:t>10 sided die:  </a:t>
            </a:r>
          </a:p>
          <a:p>
            <a:r>
              <a:rPr lang="en-US" dirty="0"/>
              <a:t>Odd is inhibited resulting in death in one of five ways</a:t>
            </a:r>
          </a:p>
          <a:p>
            <a:r>
              <a:rPr lang="en-US" dirty="0"/>
              <a:t>Even is normal resulting in growth</a:t>
            </a:r>
          </a:p>
        </p:txBody>
      </p:sp>
      <p:sp>
        <p:nvSpPr>
          <p:cNvPr id="54" name="Title 1"/>
          <p:cNvSpPr>
            <a:spLocks noGrp="1"/>
          </p:cNvSpPr>
          <p:nvPr>
            <p:ph type="title"/>
          </p:nvPr>
        </p:nvSpPr>
        <p:spPr>
          <a:xfrm>
            <a:off x="531091" y="1027664"/>
            <a:ext cx="7537143" cy="1143000"/>
          </a:xfrm>
        </p:spPr>
        <p:txBody>
          <a:bodyPr/>
          <a:lstStyle/>
          <a:p>
            <a:r>
              <a:rPr lang="en-US" b="1" dirty="0"/>
              <a:t>Theoretical Values</a:t>
            </a:r>
          </a:p>
        </p:txBody>
      </p:sp>
      <p:cxnSp>
        <p:nvCxnSpPr>
          <p:cNvPr id="56" name="Straight Connector 55"/>
          <p:cNvCxnSpPr/>
          <p:nvPr/>
        </p:nvCxnSpPr>
        <p:spPr>
          <a:xfrm>
            <a:off x="696279" y="3763030"/>
            <a:ext cx="7371955" cy="0"/>
          </a:xfrm>
          <a:prstGeom prst="line">
            <a:avLst/>
          </a:prstGeom>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5033294" y="2270761"/>
            <a:ext cx="883137" cy="369332"/>
          </a:xfrm>
          <a:prstGeom prst="rect">
            <a:avLst/>
          </a:prstGeom>
          <a:noFill/>
        </p:spPr>
        <p:txBody>
          <a:bodyPr wrap="none" rtlCol="0">
            <a:spAutoFit/>
          </a:bodyPr>
          <a:lstStyle/>
          <a:p>
            <a:r>
              <a:rPr lang="en-US" dirty="0"/>
              <a:t>Death</a:t>
            </a:r>
          </a:p>
        </p:txBody>
      </p:sp>
      <p:sp>
        <p:nvSpPr>
          <p:cNvPr id="66" name="TextBox 65"/>
          <p:cNvSpPr txBox="1"/>
          <p:nvPr/>
        </p:nvSpPr>
        <p:spPr>
          <a:xfrm>
            <a:off x="6714270" y="2269254"/>
            <a:ext cx="905454" cy="369332"/>
          </a:xfrm>
          <a:prstGeom prst="rect">
            <a:avLst/>
          </a:prstGeom>
          <a:noFill/>
        </p:spPr>
        <p:txBody>
          <a:bodyPr wrap="none" rtlCol="0">
            <a:spAutoFit/>
          </a:bodyPr>
          <a:lstStyle/>
          <a:p>
            <a:r>
              <a:rPr lang="en-US" dirty="0"/>
              <a:t>Viable</a:t>
            </a:r>
          </a:p>
        </p:txBody>
      </p:sp>
      <p:sp>
        <p:nvSpPr>
          <p:cNvPr id="67" name="TextBox 66"/>
          <p:cNvSpPr txBox="1"/>
          <p:nvPr/>
        </p:nvSpPr>
        <p:spPr>
          <a:xfrm>
            <a:off x="7036939" y="3914393"/>
            <a:ext cx="1016474" cy="369332"/>
          </a:xfrm>
          <a:prstGeom prst="rect">
            <a:avLst/>
          </a:prstGeom>
          <a:noFill/>
        </p:spPr>
        <p:txBody>
          <a:bodyPr wrap="none" rtlCol="0">
            <a:spAutoFit/>
          </a:bodyPr>
          <a:lstStyle/>
          <a:p>
            <a:r>
              <a:rPr lang="en-US" dirty="0"/>
              <a:t>Growth</a:t>
            </a:r>
          </a:p>
        </p:txBody>
      </p:sp>
      <p:sp>
        <p:nvSpPr>
          <p:cNvPr id="68" name="TextBox 67"/>
          <p:cNvSpPr txBox="1"/>
          <p:nvPr/>
        </p:nvSpPr>
        <p:spPr>
          <a:xfrm>
            <a:off x="4788732" y="3938247"/>
            <a:ext cx="1184639" cy="369332"/>
          </a:xfrm>
          <a:prstGeom prst="rect">
            <a:avLst/>
          </a:prstGeom>
          <a:noFill/>
        </p:spPr>
        <p:txBody>
          <a:bodyPr wrap="none" rtlCol="0">
            <a:spAutoFit/>
          </a:bodyPr>
          <a:lstStyle/>
          <a:p>
            <a:r>
              <a:rPr lang="en-US" dirty="0"/>
              <a:t>Inhibition</a:t>
            </a:r>
          </a:p>
        </p:txBody>
      </p:sp>
    </p:spTree>
    <p:extLst>
      <p:ext uri="{BB962C8B-B14F-4D97-AF65-F5344CB8AC3E}">
        <p14:creationId xmlns:p14="http://schemas.microsoft.com/office/powerpoint/2010/main" val="424561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success rate?</a:t>
            </a:r>
          </a:p>
        </p:txBody>
      </p:sp>
      <p:sp>
        <p:nvSpPr>
          <p:cNvPr id="3" name="Content Placeholder 2"/>
          <p:cNvSpPr>
            <a:spLocks noGrp="1"/>
          </p:cNvSpPr>
          <p:nvPr>
            <p:ph idx="1"/>
          </p:nvPr>
        </p:nvSpPr>
        <p:spPr/>
        <p:txBody>
          <a:bodyPr/>
          <a:lstStyle/>
          <a:p>
            <a:r>
              <a:rPr lang="en-US" dirty="0"/>
              <a:t>What is the theoretical probability for the success of the plant?</a:t>
            </a:r>
          </a:p>
          <a:p>
            <a:r>
              <a:rPr lang="en-US" dirty="0"/>
              <a:t>What is the theoretical probability for death by one of the inhibitions?</a:t>
            </a:r>
          </a:p>
          <a:p>
            <a:r>
              <a:rPr lang="en-US" dirty="0"/>
              <a:t>What were the actual results?</a:t>
            </a:r>
          </a:p>
          <a:p>
            <a:r>
              <a:rPr lang="en-US" dirty="0"/>
              <a:t>What is the percent error</a:t>
            </a:r>
          </a:p>
          <a:p>
            <a:endParaRPr lang="en-US" dirty="0"/>
          </a:p>
          <a:p>
            <a:endParaRPr lang="en-US" dirty="0"/>
          </a:p>
        </p:txBody>
      </p:sp>
      <p:graphicFrame>
        <p:nvGraphicFramePr>
          <p:cNvPr id="4" name="Object 3"/>
          <p:cNvGraphicFramePr>
            <a:graphicFrameLocks noChangeAspect="1"/>
          </p:cNvGraphicFramePr>
          <p:nvPr/>
        </p:nvGraphicFramePr>
        <p:xfrm>
          <a:off x="1949458" y="4849753"/>
          <a:ext cx="5198124" cy="1225272"/>
        </p:xfrm>
        <a:graphic>
          <a:graphicData uri="http://schemas.openxmlformats.org/presentationml/2006/ole">
            <mc:AlternateContent xmlns:mc="http://schemas.openxmlformats.org/markup-compatibility/2006">
              <mc:Choice xmlns:v="urn:schemas-microsoft-com:vml" Requires="v">
                <p:oleObj name="Equation" r:id="rId2" imgW="1778000" imgH="419100" progId="Equation.DSMT4">
                  <p:embed/>
                </p:oleObj>
              </mc:Choice>
              <mc:Fallback>
                <p:oleObj name="Equation" r:id="rId2" imgW="1778000" imgH="419100" progId="Equation.DSMT4">
                  <p:embed/>
                  <p:pic>
                    <p:nvPicPr>
                      <p:cNvPr id="0"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8" y="4849753"/>
                        <a:ext cx="5198124" cy="122527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5723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Follow up </a:t>
            </a:r>
          </a:p>
        </p:txBody>
      </p:sp>
      <p:sp>
        <p:nvSpPr>
          <p:cNvPr id="3" name="Content Placeholder 2"/>
          <p:cNvSpPr>
            <a:spLocks noGrp="1"/>
          </p:cNvSpPr>
          <p:nvPr>
            <p:ph idx="1"/>
          </p:nvPr>
        </p:nvSpPr>
        <p:spPr/>
        <p:txBody>
          <a:bodyPr/>
          <a:lstStyle/>
          <a:p>
            <a:r>
              <a:rPr lang="en-US" dirty="0"/>
              <a:t>What is an acceptable percent error?</a:t>
            </a:r>
          </a:p>
          <a:p>
            <a:endParaRPr lang="en-US" dirty="0"/>
          </a:p>
          <a:p>
            <a:r>
              <a:rPr lang="en-US" dirty="0"/>
              <a:t>What happened to the percent error as we added in more values?</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Reception and Inhibition</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9506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3295" y="1004692"/>
            <a:ext cx="7024744" cy="1143000"/>
          </a:xfrm>
        </p:spPr>
        <p:txBody>
          <a:bodyPr/>
          <a:lstStyle/>
          <a:p>
            <a:r>
              <a:rPr lang="en-US" b="1" dirty="0"/>
              <a:t>Receptor Site</a:t>
            </a:r>
          </a:p>
        </p:txBody>
      </p:sp>
      <p:pic>
        <p:nvPicPr>
          <p:cNvPr id="7" name="receptor_site.mov">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7"/>
          <a:stretch>
            <a:fillRect/>
          </a:stretch>
        </p:blipFill>
        <p:spPr>
          <a:xfrm>
            <a:off x="2071206" y="2695563"/>
            <a:ext cx="4677833" cy="3508375"/>
          </a:xfrm>
        </p:spPr>
      </p:pic>
      <p:sp>
        <p:nvSpPr>
          <p:cNvPr id="10" name="Content Placeholder 2"/>
          <p:cNvSpPr txBox="1">
            <a:spLocks/>
          </p:cNvSpPr>
          <p:nvPr/>
        </p:nvSpPr>
        <p:spPr>
          <a:xfrm>
            <a:off x="1039138" y="2323653"/>
            <a:ext cx="7168901" cy="1288860"/>
          </a:xfrm>
          <a:prstGeom prst="rect">
            <a:avLst/>
          </a:prstGeom>
        </p:spPr>
        <p:txBody>
          <a:bodyPr vert="horz" lIns="91440" tIns="45720" rIns="91440" bIns="45720" rtlCol="0">
            <a:normAutofit/>
          </a:bodyPr>
          <a:lstStyle/>
          <a:p>
            <a:pPr marL="68580" marR="0" lvl="0" algn="l" defTabSz="914400" rtl="0" eaLnBrk="1" fontAlgn="auto" latinLnBrk="0" hangingPunct="1">
              <a:lnSpc>
                <a:spcPct val="100000"/>
              </a:lnSpc>
              <a:spcBef>
                <a:spcPct val="20000"/>
              </a:spcBef>
              <a:spcAft>
                <a:spcPts val="0"/>
              </a:spcAft>
              <a:buClr>
                <a:schemeClr val="accent1"/>
              </a:buClr>
              <a:buSzPct val="76000"/>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Definition: The location of a signal molecule</a:t>
            </a:r>
            <a:r>
              <a:rPr kumimoji="0" lang="en-US" sz="2400" b="0" i="0" u="none" strike="noStrike" kern="1200" cap="none" spc="0" normalizeH="0" noProof="0" dirty="0">
                <a:ln>
                  <a:noFill/>
                </a:ln>
                <a:solidFill>
                  <a:schemeClr val="tx2"/>
                </a:solidFill>
                <a:effectLst/>
                <a:uLnTx/>
                <a:uFillTx/>
                <a:latin typeface="+mn-lt"/>
                <a:ea typeface="+mn-ea"/>
                <a:cs typeface="+mn-cs"/>
              </a:rPr>
              <a:t> </a:t>
            </a:r>
            <a:r>
              <a:rPr kumimoji="0" lang="en-US" sz="2400" b="0" i="0" u="none" strike="noStrike" kern="1200" cap="none" spc="0" normalizeH="0" baseline="0" noProof="0" dirty="0">
                <a:ln>
                  <a:noFill/>
                </a:ln>
                <a:solidFill>
                  <a:schemeClr val="tx2"/>
                </a:solidFill>
                <a:effectLst/>
                <a:uLnTx/>
                <a:uFillTx/>
                <a:latin typeface="+mn-lt"/>
                <a:ea typeface="+mn-ea"/>
                <a:cs typeface="+mn-cs"/>
              </a:rPr>
              <a:t>bonding (substrate)</a:t>
            </a:r>
            <a:r>
              <a:rPr kumimoji="0" lang="en-US" sz="2400" b="0" i="0" u="none" strike="noStrike" kern="1200" cap="none" spc="0" normalizeH="0" noProof="0" dirty="0">
                <a:ln>
                  <a:noFill/>
                </a:ln>
                <a:solidFill>
                  <a:schemeClr val="tx2"/>
                </a:solidFill>
                <a:effectLst/>
                <a:uLnTx/>
                <a:uFillTx/>
                <a:latin typeface="+mn-lt"/>
                <a:ea typeface="+mn-ea"/>
                <a:cs typeface="+mn-cs"/>
              </a:rPr>
              <a:t> </a:t>
            </a:r>
            <a:r>
              <a:rPr kumimoji="0" lang="en-US" sz="2400" b="0" i="0" u="none" strike="noStrike" kern="1200" cap="none" spc="0" normalizeH="0" baseline="0" noProof="0" dirty="0">
                <a:ln>
                  <a:noFill/>
                </a:ln>
                <a:solidFill>
                  <a:schemeClr val="tx2"/>
                </a:solidFill>
                <a:effectLst/>
                <a:uLnTx/>
                <a:uFillTx/>
                <a:latin typeface="+mn-lt"/>
                <a:ea typeface="+mn-ea"/>
                <a:cs typeface="+mn-cs"/>
              </a:rPr>
              <a:t>to the active site of an enzyme</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pic>
        <p:nvPicPr>
          <p:cNvPr id="2" name="receptor_site.mo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0" y="0"/>
            <a:ext cx="9144000" cy="6858000"/>
          </a:xfrm>
          <a:prstGeom prst="rect">
            <a:avLst/>
          </a:prstGeom>
        </p:spPr>
      </p:pic>
      <p:pic>
        <p:nvPicPr>
          <p:cNvPr id="3" name="receptor_site.mo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video>
              <p:cMediaNode vol="80000">
                <p:cTn id="19"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3295" y="1004692"/>
            <a:ext cx="7024744" cy="1143000"/>
          </a:xfrm>
        </p:spPr>
        <p:txBody>
          <a:bodyPr/>
          <a:lstStyle/>
          <a:p>
            <a:r>
              <a:rPr lang="en-US" b="1" dirty="0"/>
              <a:t>Receptor Site Specificity </a:t>
            </a:r>
          </a:p>
        </p:txBody>
      </p:sp>
      <p:sp>
        <p:nvSpPr>
          <p:cNvPr id="2" name="Content Placeholder 1"/>
          <p:cNvSpPr>
            <a:spLocks noGrp="1"/>
          </p:cNvSpPr>
          <p:nvPr>
            <p:ph idx="1"/>
          </p:nvPr>
        </p:nvSpPr>
        <p:spPr>
          <a:xfrm>
            <a:off x="1043492" y="2323652"/>
            <a:ext cx="6777317" cy="3551055"/>
          </a:xfrm>
        </p:spPr>
        <p:txBody>
          <a:bodyPr>
            <a:normAutofit/>
          </a:bodyPr>
          <a:lstStyle/>
          <a:p>
            <a:pPr marL="68580" indent="0">
              <a:buNone/>
            </a:pPr>
            <a:r>
              <a:rPr lang="en-US" dirty="0"/>
              <a:t>Receptor sites are unique:</a:t>
            </a:r>
          </a:p>
          <a:p>
            <a:pPr marL="68580" indent="0">
              <a:buNone/>
            </a:pPr>
            <a:endParaRPr lang="en-US" dirty="0"/>
          </a:p>
          <a:p>
            <a:r>
              <a:rPr lang="en-US" dirty="0"/>
              <a:t>specific to a certain molecular shape</a:t>
            </a:r>
          </a:p>
          <a:p>
            <a:pPr marL="68580" indent="0">
              <a:buNone/>
            </a:pPr>
            <a:endParaRPr lang="en-US" dirty="0"/>
          </a:p>
          <a:p>
            <a:r>
              <a:rPr lang="en-US" dirty="0"/>
              <a:t>trigger only under certain conditions</a:t>
            </a:r>
          </a:p>
          <a:p>
            <a:pPr marL="68580" indent="0">
              <a:buNone/>
            </a:pPr>
            <a:endParaRPr lang="en-US" dirty="0"/>
          </a:p>
          <a:p>
            <a:r>
              <a:rPr lang="en-US" dirty="0"/>
              <a:t>When shut down, malformed, or inhibited, the reaction pathway cannot complete</a:t>
            </a:r>
          </a:p>
        </p:txBody>
      </p:sp>
    </p:spTree>
    <p:extLst>
      <p:ext uri="{BB962C8B-B14F-4D97-AF65-F5344CB8AC3E}">
        <p14:creationId xmlns:p14="http://schemas.microsoft.com/office/powerpoint/2010/main" val="172118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3"/>
            <a:ext cx="7517026" cy="3871497"/>
          </a:xfrm>
        </p:spPr>
        <p:txBody>
          <a:bodyPr>
            <a:normAutofit/>
          </a:bodyPr>
          <a:lstStyle/>
          <a:p>
            <a:r>
              <a:rPr lang="en-US" b="1" dirty="0"/>
              <a:t>Why would you want to keep something from catalyzing at the receptor site?</a:t>
            </a:r>
          </a:p>
        </p:txBody>
      </p:sp>
    </p:spTree>
    <p:extLst>
      <p:ext uri="{BB962C8B-B14F-4D97-AF65-F5344CB8AC3E}">
        <p14:creationId xmlns:p14="http://schemas.microsoft.com/office/powerpoint/2010/main" val="2033270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3"/>
            <a:ext cx="7517026" cy="3871497"/>
          </a:xfrm>
        </p:spPr>
        <p:txBody>
          <a:bodyPr>
            <a:normAutofit/>
          </a:bodyPr>
          <a:lstStyle/>
          <a:p>
            <a:r>
              <a:rPr lang="en-US" b="1" dirty="0"/>
              <a:t>To inhibit enzyme activity </a:t>
            </a:r>
            <a:br>
              <a:rPr lang="en-US" b="1" dirty="0"/>
            </a:br>
            <a:r>
              <a:rPr lang="en-US" b="1" dirty="0"/>
              <a:t>         - or - </a:t>
            </a:r>
            <a:br>
              <a:rPr lang="en-US" b="1" dirty="0"/>
            </a:br>
            <a:r>
              <a:rPr lang="en-US" b="1" dirty="0"/>
              <a:t>to stop specific reaction pathways</a:t>
            </a:r>
          </a:p>
        </p:txBody>
      </p:sp>
    </p:spTree>
    <p:extLst>
      <p:ext uri="{BB962C8B-B14F-4D97-AF65-F5344CB8AC3E}">
        <p14:creationId xmlns:p14="http://schemas.microsoft.com/office/powerpoint/2010/main" val="291735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Important types of Inhibitors</a:t>
            </a:r>
          </a:p>
        </p:txBody>
      </p:sp>
      <p:sp>
        <p:nvSpPr>
          <p:cNvPr id="3" name="Content Placeholder 2"/>
          <p:cNvSpPr>
            <a:spLocks noGrp="1"/>
          </p:cNvSpPr>
          <p:nvPr>
            <p:ph idx="1"/>
          </p:nvPr>
        </p:nvSpPr>
        <p:spPr>
          <a:xfrm>
            <a:off x="1043492" y="2323652"/>
            <a:ext cx="6777317" cy="3751471"/>
          </a:xfrm>
        </p:spPr>
        <p:txBody>
          <a:bodyPr>
            <a:normAutofit/>
          </a:bodyPr>
          <a:lstStyle/>
          <a:p>
            <a:r>
              <a:rPr lang="en-US" dirty="0"/>
              <a:t>Enzyme Inhibitors:</a:t>
            </a:r>
          </a:p>
          <a:p>
            <a:pPr lvl="1"/>
            <a:r>
              <a:rPr lang="en-US" dirty="0"/>
              <a:t>Decreases enzymatic activity</a:t>
            </a:r>
          </a:p>
          <a:p>
            <a:pPr lvl="1"/>
            <a:r>
              <a:rPr lang="en-US" dirty="0"/>
              <a:t>Can prevent substrate binding to enzymatic active sites</a:t>
            </a:r>
          </a:p>
          <a:p>
            <a:r>
              <a:rPr lang="en-US" dirty="0"/>
              <a:t>Reaction Inhibitors:</a:t>
            </a:r>
          </a:p>
          <a:p>
            <a:pPr lvl="1"/>
            <a:r>
              <a:rPr lang="en-US" dirty="0"/>
              <a:t>Shuts down specific reaction pathways</a:t>
            </a:r>
          </a:p>
          <a:p>
            <a:pPr lvl="1"/>
            <a:r>
              <a:rPr lang="en-US" dirty="0"/>
              <a:t>Can prevent catalyst functioning</a:t>
            </a:r>
          </a:p>
          <a:p>
            <a:pPr lvl="1"/>
            <a:r>
              <a:rPr lang="en-US" dirty="0"/>
              <a:t>Can prevent creation of necessary reactants</a:t>
            </a:r>
          </a:p>
        </p:txBody>
      </p:sp>
    </p:spTree>
    <p:extLst>
      <p:ext uri="{BB962C8B-B14F-4D97-AF65-F5344CB8AC3E}">
        <p14:creationId xmlns:p14="http://schemas.microsoft.com/office/powerpoint/2010/main" val="142288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Leading Questions</a:t>
            </a:r>
          </a:p>
        </p:txBody>
      </p:sp>
      <p:sp>
        <p:nvSpPr>
          <p:cNvPr id="3" name="Content Placeholder 2"/>
          <p:cNvSpPr>
            <a:spLocks noGrp="1"/>
          </p:cNvSpPr>
          <p:nvPr>
            <p:ph idx="1"/>
          </p:nvPr>
        </p:nvSpPr>
        <p:spPr/>
        <p:txBody>
          <a:bodyPr>
            <a:normAutofit lnSpcReduction="10000"/>
          </a:bodyPr>
          <a:lstStyle/>
          <a:p>
            <a:pPr>
              <a:buNone/>
            </a:pPr>
            <a:r>
              <a:rPr lang="en-US" b="1" dirty="0"/>
              <a:t>In your lab notebook answer the following:</a:t>
            </a:r>
          </a:p>
          <a:p>
            <a:r>
              <a:rPr lang="en-US" dirty="0"/>
              <a:t>What environmental factors are required for a plant to sprout?</a:t>
            </a:r>
          </a:p>
          <a:p>
            <a:pPr>
              <a:buNone/>
            </a:pPr>
            <a:endParaRPr lang="en-US" dirty="0"/>
          </a:p>
          <a:p>
            <a:r>
              <a:rPr lang="en-US" dirty="0"/>
              <a:t>What environmental factors are required for a plant to grow?</a:t>
            </a:r>
          </a:p>
          <a:p>
            <a:pPr>
              <a:buNone/>
            </a:pPr>
            <a:endParaRPr lang="en-US" dirty="0"/>
          </a:p>
          <a:p>
            <a:r>
              <a:rPr lang="en-US" dirty="0"/>
              <a:t>What cellular factors are necessary for a plant to grow?</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377863"/>
            <a:ext cx="6935590" cy="833054"/>
          </a:xfrm>
        </p:spPr>
        <p:txBody>
          <a:bodyPr>
            <a:normAutofit/>
          </a:bodyPr>
          <a:lstStyle/>
          <a:p>
            <a:r>
              <a:rPr lang="en-US" b="1" dirty="0"/>
              <a:t>Lipid Synthesis Inhibitor</a:t>
            </a:r>
          </a:p>
        </p:txBody>
      </p:sp>
      <p:sp>
        <p:nvSpPr>
          <p:cNvPr id="3" name="Content Placeholder 2"/>
          <p:cNvSpPr>
            <a:spLocks noGrp="1"/>
          </p:cNvSpPr>
          <p:nvPr>
            <p:ph idx="1"/>
          </p:nvPr>
        </p:nvSpPr>
        <p:spPr>
          <a:xfrm>
            <a:off x="1043492" y="2323652"/>
            <a:ext cx="3866711" cy="3951888"/>
          </a:xfrm>
        </p:spPr>
        <p:txBody>
          <a:bodyPr>
            <a:normAutofit/>
          </a:bodyPr>
          <a:lstStyle/>
          <a:p>
            <a:pPr lvl="0" fontAlgn="base"/>
            <a:r>
              <a:rPr lang="en-US" dirty="0"/>
              <a:t>Lipids are the building blocks of cell membranes and necessary for all organelle production</a:t>
            </a:r>
          </a:p>
          <a:p>
            <a:pPr lvl="0" fontAlgn="base"/>
            <a:r>
              <a:rPr lang="en-US" dirty="0"/>
              <a:t>Lipid synthesis occurs primarily at the root and shoot meristems where growth is primary</a:t>
            </a:r>
          </a:p>
          <a:p>
            <a:endParaRPr lang="en-US" dirty="0"/>
          </a:p>
        </p:txBody>
      </p:sp>
      <p:pic>
        <p:nvPicPr>
          <p:cNvPr id="25602" name="Picture 2" descr="http://upload.wikimedia.org/wikipedia/commons/thumb/2/20/Common_lipids_lmaps.png/450px-Common_lipids_lmap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10203" y="2323651"/>
            <a:ext cx="3519813" cy="373275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659529" y="6164235"/>
            <a:ext cx="6006353" cy="246221"/>
          </a:xfrm>
          <a:prstGeom prst="rect">
            <a:avLst/>
          </a:prstGeom>
        </p:spPr>
        <p:txBody>
          <a:bodyPr wrap="square">
            <a:spAutoFit/>
          </a:bodyPr>
          <a:lstStyle/>
          <a:p>
            <a:pPr algn="r"/>
            <a:r>
              <a:rPr lang="en-US" sz="1000" dirty="0"/>
              <a:t>Image Source: http://</a:t>
            </a:r>
            <a:r>
              <a:rPr lang="en-US" sz="1000" dirty="0" err="1"/>
              <a:t>en.wikipedia.org</a:t>
            </a:r>
            <a:r>
              <a:rPr lang="en-US" sz="1000" dirty="0"/>
              <a:t>/wiki/</a:t>
            </a:r>
            <a:r>
              <a:rPr lang="en-US" sz="1000" dirty="0" err="1"/>
              <a:t>File:Common_lipids_lmaps.png</a:t>
            </a:r>
            <a:endParaRPr lang="en-US" sz="1000" dirty="0"/>
          </a:p>
        </p:txBody>
      </p:sp>
    </p:spTree>
    <p:extLst>
      <p:ext uri="{BB962C8B-B14F-4D97-AF65-F5344CB8AC3E}">
        <p14:creationId xmlns:p14="http://schemas.microsoft.com/office/powerpoint/2010/main" val="263035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Lipid Synthesis Inhibitor</a:t>
            </a:r>
          </a:p>
        </p:txBody>
      </p:sp>
      <p:sp>
        <p:nvSpPr>
          <p:cNvPr id="3" name="Content Placeholder 2"/>
          <p:cNvSpPr>
            <a:spLocks noGrp="1"/>
          </p:cNvSpPr>
          <p:nvPr>
            <p:ph idx="1"/>
          </p:nvPr>
        </p:nvSpPr>
        <p:spPr>
          <a:xfrm>
            <a:off x="1043492" y="2323652"/>
            <a:ext cx="3515982" cy="3889258"/>
          </a:xfrm>
        </p:spPr>
        <p:txBody>
          <a:bodyPr>
            <a:normAutofit lnSpcReduction="10000"/>
          </a:bodyPr>
          <a:lstStyle/>
          <a:p>
            <a:pPr lvl="0" fontAlgn="base"/>
            <a:r>
              <a:rPr lang="en-US" dirty="0"/>
              <a:t>Lipid synthesis inhibitors prevent the development of new lipids for membrane repair, replenishment, and growth</a:t>
            </a:r>
          </a:p>
          <a:p>
            <a:pPr lvl="0" fontAlgn="base"/>
            <a:r>
              <a:rPr lang="en-US" dirty="0"/>
              <a:t>New lipids are required for new cell division and cell growth</a:t>
            </a:r>
          </a:p>
          <a:p>
            <a:endParaRPr lang="en-US" dirty="0"/>
          </a:p>
        </p:txBody>
      </p:sp>
      <p:sp>
        <p:nvSpPr>
          <p:cNvPr id="4" name="Rectangle 3"/>
          <p:cNvSpPr/>
          <p:nvPr/>
        </p:nvSpPr>
        <p:spPr>
          <a:xfrm>
            <a:off x="3797474" y="6139855"/>
            <a:ext cx="4572000" cy="246221"/>
          </a:xfrm>
          <a:prstGeom prst="rect">
            <a:avLst/>
          </a:prstGeom>
        </p:spPr>
        <p:txBody>
          <a:bodyPr>
            <a:spAutoFit/>
          </a:bodyPr>
          <a:lstStyle/>
          <a:p>
            <a:pPr algn="r"/>
            <a:r>
              <a:rPr lang="en-US" sz="1000" dirty="0"/>
              <a:t>Image Source: http://</a:t>
            </a:r>
            <a:r>
              <a:rPr lang="en-US" sz="1000" dirty="0" err="1"/>
              <a:t>en.wikipedia.org</a:t>
            </a:r>
            <a:r>
              <a:rPr lang="en-US" sz="1000" dirty="0"/>
              <a:t>/wiki/</a:t>
            </a:r>
            <a:r>
              <a:rPr lang="en-US" sz="1000" dirty="0" err="1"/>
              <a:t>File:Lipid_bilayer_section.gif</a:t>
            </a:r>
            <a:endParaRPr lang="en-US" sz="1000" dirty="0"/>
          </a:p>
        </p:txBody>
      </p:sp>
      <p:pic>
        <p:nvPicPr>
          <p:cNvPr id="5" name="Lipid_bilayer_section.gif">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4559474" y="2348556"/>
            <a:ext cx="3810000" cy="2476500"/>
          </a:xfrm>
          <a:prstGeom prst="rect">
            <a:avLst/>
          </a:prstGeom>
        </p:spPr>
      </p:pic>
    </p:spTree>
    <p:extLst>
      <p:ext uri="{BB962C8B-B14F-4D97-AF65-F5344CB8AC3E}">
        <p14:creationId xmlns:p14="http://schemas.microsoft.com/office/powerpoint/2010/main" val="19026167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repeatCount="indefinite" fill="hold" display="0">
                  <p:stCondLst>
                    <p:cond delay="indefinite"/>
                  </p:st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Cell Membrane Disruptors</a:t>
            </a:r>
          </a:p>
        </p:txBody>
      </p:sp>
      <p:sp>
        <p:nvSpPr>
          <p:cNvPr id="3" name="Content Placeholder 2"/>
          <p:cNvSpPr>
            <a:spLocks noGrp="1"/>
          </p:cNvSpPr>
          <p:nvPr>
            <p:ph idx="1"/>
          </p:nvPr>
        </p:nvSpPr>
        <p:spPr>
          <a:xfrm>
            <a:off x="1043491" y="2323652"/>
            <a:ext cx="3666295" cy="3989466"/>
          </a:xfrm>
        </p:spPr>
        <p:txBody>
          <a:bodyPr>
            <a:normAutofit fontScale="92500"/>
          </a:bodyPr>
          <a:lstStyle/>
          <a:p>
            <a:pPr lvl="0" fontAlgn="base"/>
            <a:r>
              <a:rPr lang="en-US" dirty="0"/>
              <a:t>Cell membranes in plants are dependent on proper functioning of the Electron Transport Chain (ETC) in the photosynthesis process</a:t>
            </a:r>
          </a:p>
          <a:p>
            <a:pPr lvl="0" fontAlgn="base"/>
            <a:r>
              <a:rPr lang="en-US" dirty="0"/>
              <a:t>Cell Membrane Disruptors convert the superoxide (O2-) to H2O2</a:t>
            </a:r>
          </a:p>
          <a:p>
            <a:pPr marL="68580" lvl="0" indent="0" fontAlgn="base">
              <a:buNone/>
            </a:pPr>
            <a:endParaRPr lang="en-US" dirty="0"/>
          </a:p>
          <a:p>
            <a:endParaRPr lang="en-US" dirty="0"/>
          </a:p>
        </p:txBody>
      </p:sp>
      <p:pic>
        <p:nvPicPr>
          <p:cNvPr id="27650" name="Picture 2" descr="http://upload.wikimedia.org/wikipedia/commons/1/18/Thylakoid_membran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5231" y="2894142"/>
            <a:ext cx="4194992" cy="239184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764118" y="6042245"/>
            <a:ext cx="5692588" cy="246221"/>
          </a:xfrm>
          <a:prstGeom prst="rect">
            <a:avLst/>
          </a:prstGeom>
        </p:spPr>
        <p:txBody>
          <a:bodyPr wrap="square">
            <a:spAutoFit/>
          </a:bodyPr>
          <a:lstStyle/>
          <a:p>
            <a:pPr algn="r"/>
            <a:r>
              <a:rPr lang="en-US" sz="1000" dirty="0"/>
              <a:t>Image Source: http://</a:t>
            </a:r>
            <a:r>
              <a:rPr lang="en-US" sz="1000" dirty="0" err="1"/>
              <a:t>en.wikipedia.org</a:t>
            </a:r>
            <a:r>
              <a:rPr lang="en-US" sz="1000" dirty="0"/>
              <a:t>/wiki/</a:t>
            </a:r>
            <a:r>
              <a:rPr lang="en-US" sz="1000" dirty="0" err="1"/>
              <a:t>File:Thylakoid_membrane.png</a:t>
            </a:r>
            <a:endParaRPr lang="en-US" sz="1000" dirty="0"/>
          </a:p>
        </p:txBody>
      </p:sp>
    </p:spTree>
    <p:extLst>
      <p:ext uri="{BB962C8B-B14F-4D97-AF65-F5344CB8AC3E}">
        <p14:creationId xmlns:p14="http://schemas.microsoft.com/office/powerpoint/2010/main" val="2442461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Cell Membrane Disruptors</a:t>
            </a:r>
            <a:endParaRPr lang="en-US" dirty="0"/>
          </a:p>
        </p:txBody>
      </p:sp>
      <p:sp>
        <p:nvSpPr>
          <p:cNvPr id="3" name="Content Placeholder 2"/>
          <p:cNvSpPr>
            <a:spLocks noGrp="1"/>
          </p:cNvSpPr>
          <p:nvPr>
            <p:ph idx="1"/>
          </p:nvPr>
        </p:nvSpPr>
        <p:spPr>
          <a:xfrm>
            <a:off x="1043493" y="2323652"/>
            <a:ext cx="3979444" cy="3976940"/>
          </a:xfrm>
        </p:spPr>
        <p:txBody>
          <a:bodyPr>
            <a:normAutofit lnSpcReduction="10000"/>
          </a:bodyPr>
          <a:lstStyle/>
          <a:p>
            <a:r>
              <a:rPr lang="en-US" dirty="0"/>
              <a:t>These molecules can yield hydroxyl (OH-) ions, the most potent of biological oxidants</a:t>
            </a:r>
          </a:p>
          <a:p>
            <a:pPr lvl="0"/>
            <a:r>
              <a:rPr lang="en-US" dirty="0"/>
              <a:t>Cell Membrane Disruptors overload cellular processes and OH- oxidation can lead to cell membrane lysis and the leakage of cellular contents</a:t>
            </a:r>
          </a:p>
          <a:p>
            <a:pPr marL="68580" indent="0">
              <a:buNone/>
            </a:pPr>
            <a:endParaRPr lang="en-US" dirty="0"/>
          </a:p>
        </p:txBody>
      </p:sp>
      <p:pic>
        <p:nvPicPr>
          <p:cNvPr id="28674" name="Picture 2" descr="Cell undergoes lys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2936" y="2857717"/>
            <a:ext cx="3570048" cy="265373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721412" y="5495253"/>
            <a:ext cx="3871571" cy="1015663"/>
          </a:xfrm>
          <a:prstGeom prst="rect">
            <a:avLst/>
          </a:prstGeom>
        </p:spPr>
        <p:txBody>
          <a:bodyPr wrap="square">
            <a:spAutoFit/>
          </a:bodyPr>
          <a:lstStyle/>
          <a:p>
            <a:r>
              <a:rPr lang="en-US" sz="1000" dirty="0"/>
              <a:t>Image Source: http://</a:t>
            </a:r>
            <a:r>
              <a:rPr lang="en-US" sz="1000" dirty="0" err="1"/>
              <a:t>www.gtresearchnews.gatech.edu</a:t>
            </a:r>
            <a:r>
              <a:rPr lang="en-US" sz="1000" dirty="0"/>
              <a:t>/holes-</a:t>
            </a:r>
            <a:r>
              <a:rPr lang="en-US" sz="1000" dirty="0" err="1"/>
              <a:t>antibacterials</a:t>
            </a:r>
            <a:r>
              <a:rPr lang="en-US" sz="1000" dirty="0"/>
              <a:t>-create/</a:t>
            </a:r>
          </a:p>
          <a:p>
            <a:r>
              <a:rPr lang="en-US" sz="1000" dirty="0"/>
              <a:t>Transmission electron microscopy image of a Streptococcus </a:t>
            </a:r>
            <a:r>
              <a:rPr lang="en-US" sz="1000" dirty="0" err="1"/>
              <a:t>pyogenes</a:t>
            </a:r>
            <a:r>
              <a:rPr lang="en-US" sz="1000" dirty="0"/>
              <a:t> cell experiencing </a:t>
            </a:r>
            <a:r>
              <a:rPr lang="en-US" sz="1000" dirty="0" err="1"/>
              <a:t>lysis</a:t>
            </a:r>
            <a:r>
              <a:rPr lang="en-US" sz="1000" dirty="0"/>
              <a:t> after exposure to the highly active enzyme </a:t>
            </a:r>
            <a:r>
              <a:rPr lang="en-US" sz="1000" dirty="0" err="1"/>
              <a:t>PlyC</a:t>
            </a:r>
            <a:r>
              <a:rPr lang="en-US" sz="1000" dirty="0"/>
              <a:t>. (Click image for high-resolution version. Credit: Daniel Nelson, UMD)</a:t>
            </a:r>
          </a:p>
        </p:txBody>
      </p:sp>
    </p:spTree>
    <p:extLst>
      <p:ext uri="{BB962C8B-B14F-4D97-AF65-F5344CB8AC3E}">
        <p14:creationId xmlns:p14="http://schemas.microsoft.com/office/powerpoint/2010/main" val="990655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Amino Acid Synthesis Inhibitor</a:t>
            </a:r>
          </a:p>
        </p:txBody>
      </p:sp>
      <p:sp>
        <p:nvSpPr>
          <p:cNvPr id="3" name="Content Placeholder 2"/>
          <p:cNvSpPr>
            <a:spLocks noGrp="1"/>
          </p:cNvSpPr>
          <p:nvPr>
            <p:ph idx="1"/>
          </p:nvPr>
        </p:nvSpPr>
        <p:spPr>
          <a:xfrm>
            <a:off x="1043492" y="2323652"/>
            <a:ext cx="3678820" cy="4227460"/>
          </a:xfrm>
        </p:spPr>
        <p:txBody>
          <a:bodyPr>
            <a:normAutofit fontScale="92500" lnSpcReduction="10000"/>
          </a:bodyPr>
          <a:lstStyle/>
          <a:p>
            <a:pPr lvl="0" fontAlgn="base"/>
            <a:r>
              <a:rPr lang="en-US" dirty="0"/>
              <a:t>Amino acids are the building blocks of proteins</a:t>
            </a:r>
          </a:p>
          <a:p>
            <a:pPr lvl="0" fontAlgn="base"/>
            <a:r>
              <a:rPr lang="en-US" dirty="0"/>
              <a:t>Humans utilize 20 standard amino acids, 9 of which cannot be produced by the body</a:t>
            </a:r>
          </a:p>
          <a:p>
            <a:pPr lvl="0" fontAlgn="base"/>
            <a:r>
              <a:rPr lang="en-US" dirty="0"/>
              <a:t>New protein production is prevented by the lack of available amino acids</a:t>
            </a:r>
          </a:p>
        </p:txBody>
      </p:sp>
      <p:pic>
        <p:nvPicPr>
          <p:cNvPr id="29698" name="Picture 2" descr="File:AminoAcidball.sv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74213" y="2540202"/>
            <a:ext cx="4353795" cy="310099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735294" y="5899835"/>
            <a:ext cx="4572000" cy="246221"/>
          </a:xfrm>
          <a:prstGeom prst="rect">
            <a:avLst/>
          </a:prstGeom>
        </p:spPr>
        <p:txBody>
          <a:bodyPr>
            <a:spAutoFit/>
          </a:bodyPr>
          <a:lstStyle/>
          <a:p>
            <a:pPr algn="r"/>
            <a:r>
              <a:rPr lang="en-US" sz="1000" dirty="0"/>
              <a:t>Image Source: http://</a:t>
            </a:r>
            <a:r>
              <a:rPr lang="en-US" sz="1000" dirty="0" err="1"/>
              <a:t>en.wikipedia.org</a:t>
            </a:r>
            <a:r>
              <a:rPr lang="en-US" sz="1000" dirty="0"/>
              <a:t>/wiki/</a:t>
            </a:r>
            <a:r>
              <a:rPr lang="en-US" sz="1000" dirty="0" err="1"/>
              <a:t>File:AminoAcidball.svg</a:t>
            </a:r>
            <a:endParaRPr lang="en-US" sz="1000" dirty="0"/>
          </a:p>
        </p:txBody>
      </p:sp>
    </p:spTree>
    <p:extLst>
      <p:ext uri="{BB962C8B-B14F-4D97-AF65-F5344CB8AC3E}">
        <p14:creationId xmlns:p14="http://schemas.microsoft.com/office/powerpoint/2010/main" val="3765618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Amino Acid Synthesis Inhibitor</a:t>
            </a:r>
          </a:p>
        </p:txBody>
      </p:sp>
      <p:sp>
        <p:nvSpPr>
          <p:cNvPr id="3" name="Content Placeholder 2"/>
          <p:cNvSpPr>
            <a:spLocks noGrp="1"/>
          </p:cNvSpPr>
          <p:nvPr>
            <p:ph idx="1"/>
          </p:nvPr>
        </p:nvSpPr>
        <p:spPr>
          <a:xfrm>
            <a:off x="1043492" y="2323652"/>
            <a:ext cx="3490929" cy="3976940"/>
          </a:xfrm>
        </p:spPr>
        <p:txBody>
          <a:bodyPr>
            <a:normAutofit/>
          </a:bodyPr>
          <a:lstStyle/>
          <a:p>
            <a:pPr lvl="0" fontAlgn="base"/>
            <a:r>
              <a:rPr lang="en-US" dirty="0"/>
              <a:t>Amino acid synthesis inhibitors prevent the development of new amino acids</a:t>
            </a:r>
          </a:p>
          <a:p>
            <a:pPr fontAlgn="base"/>
            <a:r>
              <a:rPr lang="en-US" dirty="0"/>
              <a:t>The amino acid chain is referred to as the primary structure of a protein</a:t>
            </a:r>
          </a:p>
          <a:p>
            <a:pPr lvl="0" fontAlgn="base"/>
            <a:endParaRPr lang="en-US" dirty="0"/>
          </a:p>
          <a:p>
            <a:endParaRPr lang="en-US" dirty="0"/>
          </a:p>
        </p:txBody>
      </p:sp>
      <p:pic>
        <p:nvPicPr>
          <p:cNvPr id="30722" name="Picture 2" descr="File:Protein primary structure.sv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4111" y="2834123"/>
            <a:ext cx="4257675" cy="26098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973294" y="5900482"/>
            <a:ext cx="5548492" cy="246221"/>
          </a:xfrm>
          <a:prstGeom prst="rect">
            <a:avLst/>
          </a:prstGeom>
        </p:spPr>
        <p:txBody>
          <a:bodyPr wrap="square">
            <a:spAutoFit/>
          </a:bodyPr>
          <a:lstStyle/>
          <a:p>
            <a:pPr algn="r"/>
            <a:r>
              <a:rPr lang="en-US" sz="1000" dirty="0"/>
              <a:t>Image Source: http://</a:t>
            </a:r>
            <a:r>
              <a:rPr lang="en-US" sz="1000" dirty="0" err="1"/>
              <a:t>en.wikipedia.org</a:t>
            </a:r>
            <a:r>
              <a:rPr lang="en-US" sz="1000" dirty="0"/>
              <a:t>/wiki/</a:t>
            </a:r>
            <a:r>
              <a:rPr lang="en-US" sz="1000" dirty="0" err="1"/>
              <a:t>File:Protein_primary_structure.svg</a:t>
            </a:r>
            <a:endParaRPr lang="en-US" sz="1000" dirty="0"/>
          </a:p>
        </p:txBody>
      </p:sp>
    </p:spTree>
    <p:extLst>
      <p:ext uri="{BB962C8B-B14F-4D97-AF65-F5344CB8AC3E}">
        <p14:creationId xmlns:p14="http://schemas.microsoft.com/office/powerpoint/2010/main" val="3249384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541518" cy="1143000"/>
          </a:xfrm>
        </p:spPr>
        <p:txBody>
          <a:bodyPr>
            <a:normAutofit fontScale="90000"/>
          </a:bodyPr>
          <a:lstStyle/>
          <a:p>
            <a:r>
              <a:rPr lang="en-US" b="1" dirty="0"/>
              <a:t>Seedling Growth Root Inhibitors</a:t>
            </a:r>
          </a:p>
        </p:txBody>
      </p:sp>
      <p:sp>
        <p:nvSpPr>
          <p:cNvPr id="3" name="Content Placeholder 2"/>
          <p:cNvSpPr>
            <a:spLocks noGrp="1"/>
          </p:cNvSpPr>
          <p:nvPr>
            <p:ph idx="1"/>
          </p:nvPr>
        </p:nvSpPr>
        <p:spPr>
          <a:xfrm>
            <a:off x="1043493" y="2323652"/>
            <a:ext cx="3390722" cy="3676315"/>
          </a:xfrm>
        </p:spPr>
        <p:txBody>
          <a:bodyPr>
            <a:normAutofit lnSpcReduction="10000"/>
          </a:bodyPr>
          <a:lstStyle/>
          <a:p>
            <a:pPr lvl="0" fontAlgn="base"/>
            <a:r>
              <a:rPr lang="en-US" dirty="0"/>
              <a:t>Seedling growth in the roots is highly dependent on rapid cell division in the root meristem</a:t>
            </a:r>
          </a:p>
          <a:p>
            <a:pPr lvl="0" fontAlgn="base"/>
            <a:r>
              <a:rPr lang="en-US" dirty="0"/>
              <a:t>Root elongation and lateral root formation is prevented by these inhibitors</a:t>
            </a:r>
          </a:p>
          <a:p>
            <a:endParaRPr lang="en-US" dirty="0"/>
          </a:p>
        </p:txBody>
      </p:sp>
      <p:pic>
        <p:nvPicPr>
          <p:cNvPr id="25602" name="Picture 2" descr="File:Root-tip-ta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39801" y="2323652"/>
            <a:ext cx="3148276" cy="356432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316077" y="5999967"/>
            <a:ext cx="4572000" cy="246221"/>
          </a:xfrm>
          <a:prstGeom prst="rect">
            <a:avLst/>
          </a:prstGeom>
        </p:spPr>
        <p:txBody>
          <a:bodyPr>
            <a:spAutoFit/>
          </a:bodyPr>
          <a:lstStyle/>
          <a:p>
            <a:pPr algn="r"/>
            <a:r>
              <a:rPr lang="en-US" sz="1000" dirty="0"/>
              <a:t>Image Source: http://</a:t>
            </a:r>
            <a:r>
              <a:rPr lang="en-US" sz="1000" dirty="0" err="1"/>
              <a:t>en.wikipedia.org</a:t>
            </a:r>
            <a:r>
              <a:rPr lang="en-US" sz="1000" dirty="0"/>
              <a:t>/wiki/</a:t>
            </a:r>
            <a:r>
              <a:rPr lang="en-US" sz="1000" dirty="0" err="1"/>
              <a:t>File:Root-tip-tag.png</a:t>
            </a:r>
            <a:endParaRPr lang="en-US" sz="1000" dirty="0"/>
          </a:p>
        </p:txBody>
      </p:sp>
    </p:spTree>
    <p:extLst>
      <p:ext uri="{BB962C8B-B14F-4D97-AF65-F5344CB8AC3E}">
        <p14:creationId xmlns:p14="http://schemas.microsoft.com/office/powerpoint/2010/main" val="2815310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541518" cy="1143000"/>
          </a:xfrm>
        </p:spPr>
        <p:txBody>
          <a:bodyPr>
            <a:normAutofit fontScale="90000"/>
          </a:bodyPr>
          <a:lstStyle/>
          <a:p>
            <a:r>
              <a:rPr lang="en-US" b="1" dirty="0"/>
              <a:t>Seedling Growth Root Inhibitors</a:t>
            </a:r>
          </a:p>
        </p:txBody>
      </p:sp>
      <p:sp>
        <p:nvSpPr>
          <p:cNvPr id="3" name="Content Placeholder 2"/>
          <p:cNvSpPr>
            <a:spLocks noGrp="1"/>
          </p:cNvSpPr>
          <p:nvPr>
            <p:ph idx="1"/>
          </p:nvPr>
        </p:nvSpPr>
        <p:spPr>
          <a:xfrm>
            <a:off x="1043493" y="2323652"/>
            <a:ext cx="3390722" cy="3508977"/>
          </a:xfrm>
        </p:spPr>
        <p:txBody>
          <a:bodyPr>
            <a:normAutofit/>
          </a:bodyPr>
          <a:lstStyle/>
          <a:p>
            <a:pPr lvl="0" fontAlgn="base"/>
            <a:r>
              <a:rPr lang="en-US" dirty="0"/>
              <a:t>Seedling Growth Root Inhibitors prevent cellular division in meristem regions</a:t>
            </a:r>
          </a:p>
          <a:p>
            <a:pPr lvl="0" fontAlgn="base"/>
            <a:r>
              <a:rPr lang="en-US" dirty="0"/>
              <a:t>These inhibitors prevent microtubule formation</a:t>
            </a:r>
          </a:p>
          <a:p>
            <a:pPr marL="68580" indent="0">
              <a:buNone/>
            </a:pPr>
            <a:endParaRPr lang="en-US" dirty="0"/>
          </a:p>
        </p:txBody>
      </p:sp>
      <p:pic>
        <p:nvPicPr>
          <p:cNvPr id="26626" name="Picture 2" descr="File:Btub.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34215" y="2447471"/>
            <a:ext cx="3524824" cy="31471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387039" y="5837861"/>
            <a:ext cx="4572000" cy="246221"/>
          </a:xfrm>
          <a:prstGeom prst="rect">
            <a:avLst/>
          </a:prstGeom>
        </p:spPr>
        <p:txBody>
          <a:bodyPr>
            <a:spAutoFit/>
          </a:bodyPr>
          <a:lstStyle/>
          <a:p>
            <a:pPr algn="r"/>
            <a:r>
              <a:rPr lang="en-US" sz="1000" dirty="0"/>
              <a:t>Image Source: https://</a:t>
            </a:r>
            <a:r>
              <a:rPr lang="en-US" sz="1000" dirty="0" err="1"/>
              <a:t>en.wikipedia.org</a:t>
            </a:r>
            <a:r>
              <a:rPr lang="en-US" sz="1000" dirty="0"/>
              <a:t>/wiki/</a:t>
            </a:r>
            <a:r>
              <a:rPr lang="en-US" sz="1000" dirty="0" err="1"/>
              <a:t>File:Btub.jpg</a:t>
            </a:r>
            <a:endParaRPr lang="en-US" sz="1000" dirty="0"/>
          </a:p>
        </p:txBody>
      </p:sp>
    </p:spTree>
    <p:extLst>
      <p:ext uri="{BB962C8B-B14F-4D97-AF65-F5344CB8AC3E}">
        <p14:creationId xmlns:p14="http://schemas.microsoft.com/office/powerpoint/2010/main" val="1186055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89" y="1027664"/>
            <a:ext cx="7424105" cy="1143000"/>
          </a:xfrm>
        </p:spPr>
        <p:txBody>
          <a:bodyPr>
            <a:normAutofit fontScale="90000"/>
          </a:bodyPr>
          <a:lstStyle/>
          <a:p>
            <a:r>
              <a:rPr lang="en-US" b="1" dirty="0"/>
              <a:t>Seedling Growth Shoot Inhibitors</a:t>
            </a:r>
            <a:r>
              <a:rPr lang="en-US" dirty="0"/>
              <a:t> </a:t>
            </a:r>
          </a:p>
        </p:txBody>
      </p:sp>
      <p:sp>
        <p:nvSpPr>
          <p:cNvPr id="3" name="Content Placeholder 2"/>
          <p:cNvSpPr>
            <a:spLocks noGrp="1"/>
          </p:cNvSpPr>
          <p:nvPr>
            <p:ph idx="1"/>
          </p:nvPr>
        </p:nvSpPr>
        <p:spPr>
          <a:xfrm>
            <a:off x="1043492" y="2323652"/>
            <a:ext cx="3678819" cy="4177356"/>
          </a:xfrm>
        </p:spPr>
        <p:txBody>
          <a:bodyPr>
            <a:normAutofit lnSpcReduction="10000"/>
          </a:bodyPr>
          <a:lstStyle/>
          <a:p>
            <a:pPr fontAlgn="base"/>
            <a:r>
              <a:rPr lang="en-US" dirty="0"/>
              <a:t>Seedling Shoot Growth is dependent on the rapid cell division in the apical meristem of the growing stem as well as the root</a:t>
            </a:r>
          </a:p>
          <a:p>
            <a:pPr lvl="0" fontAlgn="base"/>
            <a:r>
              <a:rPr lang="en-US" dirty="0"/>
              <a:t>The shoot apical meristem is responsible for stem elongation</a:t>
            </a:r>
          </a:p>
        </p:txBody>
      </p:sp>
      <p:pic>
        <p:nvPicPr>
          <p:cNvPr id="27650" name="Picture 2" descr="http://www-plb.ucdavis.edu/labs/rost/rice/stems/bksam.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2834" y="2827794"/>
            <a:ext cx="3364239" cy="287390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092824" y="6109009"/>
            <a:ext cx="5124249" cy="246221"/>
          </a:xfrm>
          <a:prstGeom prst="rect">
            <a:avLst/>
          </a:prstGeom>
        </p:spPr>
        <p:txBody>
          <a:bodyPr wrap="square">
            <a:spAutoFit/>
          </a:bodyPr>
          <a:lstStyle/>
          <a:p>
            <a:pPr algn="r"/>
            <a:r>
              <a:rPr lang="en-US" sz="1000" dirty="0"/>
              <a:t>Image Source: http://www-</a:t>
            </a:r>
            <a:r>
              <a:rPr lang="en-US" sz="1000" dirty="0" err="1"/>
              <a:t>plb.ucdavis.edu</a:t>
            </a:r>
            <a:r>
              <a:rPr lang="en-US" sz="1000" dirty="0"/>
              <a:t>/labs/</a:t>
            </a:r>
            <a:r>
              <a:rPr lang="en-US" sz="1000" dirty="0" err="1"/>
              <a:t>rost</a:t>
            </a:r>
            <a:r>
              <a:rPr lang="en-US" sz="1000" dirty="0"/>
              <a:t>/rice/stems/</a:t>
            </a:r>
            <a:r>
              <a:rPr lang="en-US" sz="1000" dirty="0" err="1"/>
              <a:t>meristem.html</a:t>
            </a:r>
            <a:endParaRPr lang="en-US" sz="1000" dirty="0"/>
          </a:p>
        </p:txBody>
      </p:sp>
    </p:spTree>
    <p:extLst>
      <p:ext uri="{BB962C8B-B14F-4D97-AF65-F5344CB8AC3E}">
        <p14:creationId xmlns:p14="http://schemas.microsoft.com/office/powerpoint/2010/main" val="3233574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361474" cy="1143000"/>
          </a:xfrm>
        </p:spPr>
        <p:txBody>
          <a:bodyPr>
            <a:normAutofit fontScale="90000"/>
          </a:bodyPr>
          <a:lstStyle/>
          <a:p>
            <a:r>
              <a:rPr lang="en-US" b="1" dirty="0"/>
              <a:t>Seedling Growth Shoot Inhibitors</a:t>
            </a:r>
            <a:r>
              <a:rPr lang="en-US" dirty="0"/>
              <a:t> </a:t>
            </a:r>
          </a:p>
        </p:txBody>
      </p:sp>
      <p:sp>
        <p:nvSpPr>
          <p:cNvPr id="3" name="Content Placeholder 2"/>
          <p:cNvSpPr>
            <a:spLocks noGrp="1"/>
          </p:cNvSpPr>
          <p:nvPr>
            <p:ph idx="1"/>
          </p:nvPr>
        </p:nvSpPr>
        <p:spPr>
          <a:xfrm>
            <a:off x="1043493" y="2323652"/>
            <a:ext cx="3403248" cy="3826627"/>
          </a:xfrm>
        </p:spPr>
        <p:txBody>
          <a:bodyPr>
            <a:normAutofit/>
          </a:bodyPr>
          <a:lstStyle/>
          <a:p>
            <a:pPr lvl="0" fontAlgn="base"/>
            <a:r>
              <a:rPr lang="en-US" dirty="0"/>
              <a:t>Specific site of action is unknown</a:t>
            </a:r>
          </a:p>
          <a:p>
            <a:r>
              <a:rPr lang="en-US" dirty="0"/>
              <a:t>Seedling Growth Shoot Inhibitors prevent the elongation and further growth of the seedling shoot </a:t>
            </a:r>
          </a:p>
        </p:txBody>
      </p:sp>
      <p:pic>
        <p:nvPicPr>
          <p:cNvPr id="4" name="Picture 4" descr="File:Méristème couche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35788" y="2693097"/>
            <a:ext cx="3396236" cy="23378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062941" y="5660776"/>
            <a:ext cx="5069083" cy="246221"/>
          </a:xfrm>
          <a:prstGeom prst="rect">
            <a:avLst/>
          </a:prstGeom>
        </p:spPr>
        <p:txBody>
          <a:bodyPr wrap="square">
            <a:spAutoFit/>
          </a:bodyPr>
          <a:lstStyle/>
          <a:p>
            <a:pPr algn="r"/>
            <a:r>
              <a:rPr lang="en-US" sz="1000" dirty="0"/>
              <a:t>Image Source: http://</a:t>
            </a:r>
            <a:r>
              <a:rPr lang="en-US" sz="1000" dirty="0" err="1"/>
              <a:t>en.wikipedia.org</a:t>
            </a:r>
            <a:r>
              <a:rPr lang="en-US" sz="1000" dirty="0"/>
              <a:t>/wiki/</a:t>
            </a:r>
            <a:r>
              <a:rPr lang="en-US" sz="1000" dirty="0" err="1"/>
              <a:t>File:Méristème_couches.png</a:t>
            </a:r>
            <a:endParaRPr lang="en-US" sz="1000" dirty="0"/>
          </a:p>
        </p:txBody>
      </p:sp>
    </p:spTree>
    <p:extLst>
      <p:ext uri="{BB962C8B-B14F-4D97-AF65-F5344CB8AC3E}">
        <p14:creationId xmlns:p14="http://schemas.microsoft.com/office/powerpoint/2010/main" val="145533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Simulation for Biology</a:t>
            </a:r>
          </a:p>
        </p:txBody>
      </p:sp>
      <p:sp>
        <p:nvSpPr>
          <p:cNvPr id="5" name="Text Placeholder 4"/>
          <p:cNvSpPr>
            <a:spLocks noGrp="1"/>
          </p:cNvSpPr>
          <p:nvPr>
            <p:ph type="body" idx="1"/>
          </p:nvPr>
        </p:nvSpPr>
        <p:spPr/>
        <p:txBody>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Follow up </a:t>
            </a:r>
          </a:p>
        </p:txBody>
      </p:sp>
      <p:sp>
        <p:nvSpPr>
          <p:cNvPr id="3" name="Content Placeholder 2"/>
          <p:cNvSpPr>
            <a:spLocks noGrp="1"/>
          </p:cNvSpPr>
          <p:nvPr>
            <p:ph idx="1"/>
          </p:nvPr>
        </p:nvSpPr>
        <p:spPr/>
        <p:txBody>
          <a:bodyPr/>
          <a:lstStyle/>
          <a:p>
            <a:r>
              <a:rPr lang="en-US" dirty="0"/>
              <a:t>What keeps a plant from growing?</a:t>
            </a:r>
          </a:p>
          <a:p>
            <a:endParaRPr lang="en-US" dirty="0"/>
          </a:p>
          <a:p>
            <a:r>
              <a:rPr lang="en-US" dirty="0"/>
              <a:t>Is there anything we can do to make plants grow better?</a:t>
            </a:r>
          </a:p>
          <a:p>
            <a:endParaRPr lang="en-US" dirty="0"/>
          </a:p>
          <a:p>
            <a:r>
              <a:rPr lang="en-US" dirty="0"/>
              <a:t>Why is molecular structure so important in biology?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Simulation of the Likelihood of Plant Growth </a:t>
            </a:r>
          </a:p>
        </p:txBody>
      </p:sp>
      <p:sp>
        <p:nvSpPr>
          <p:cNvPr id="3" name="Subtitle 2"/>
          <p:cNvSpPr>
            <a:spLocks noGrp="1"/>
          </p:cNvSpPr>
          <p:nvPr>
            <p:ph type="subTitle" idx="1"/>
          </p:nvPr>
        </p:nvSpPr>
        <p:spPr/>
        <p:txBody>
          <a:bodyPr>
            <a:normAutofit fontScale="85000" lnSpcReduction="20000"/>
          </a:bodyPr>
          <a:lstStyle/>
          <a:p>
            <a:r>
              <a:rPr lang="en-US" dirty="0"/>
              <a:t>C. Crawford </a:t>
            </a:r>
          </a:p>
          <a:p>
            <a:r>
              <a:rPr lang="en-US" dirty="0"/>
              <a:t>Dublin City Schools, Dublin, Ohio</a:t>
            </a:r>
          </a:p>
          <a:p>
            <a:r>
              <a:rPr lang="en-US" dirty="0"/>
              <a:t>&amp; </a:t>
            </a:r>
          </a:p>
          <a:p>
            <a:r>
              <a:rPr lang="en-US" dirty="0"/>
              <a:t>M. Dunn</a:t>
            </a:r>
          </a:p>
          <a:p>
            <a:r>
              <a:rPr lang="en-US" dirty="0"/>
              <a:t>Miami University, Oxford, Ohio</a:t>
            </a:r>
          </a:p>
        </p:txBody>
      </p:sp>
      <p:pic>
        <p:nvPicPr>
          <p:cNvPr id="8" name="Picture 7"/>
          <p:cNvPicPr>
            <a:picLocks noChangeAspect="1"/>
          </p:cNvPicPr>
          <p:nvPr/>
        </p:nvPicPr>
        <p:blipFill>
          <a:blip r:embed="rId3"/>
          <a:stretch>
            <a:fillRect/>
          </a:stretch>
        </p:blipFill>
        <p:spPr>
          <a:xfrm>
            <a:off x="4720925" y="531990"/>
            <a:ext cx="3373882" cy="1701117"/>
          </a:xfrm>
          <a:prstGeom prst="rect">
            <a:avLst/>
          </a:prstGeom>
        </p:spPr>
      </p:pic>
    </p:spTree>
    <p:extLst>
      <p:ext uri="{BB962C8B-B14F-4D97-AF65-F5344CB8AC3E}">
        <p14:creationId xmlns:p14="http://schemas.microsoft.com/office/powerpoint/2010/main" val="375479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Roles within the Simulation</a:t>
            </a:r>
          </a:p>
        </p:txBody>
      </p:sp>
      <p:sp>
        <p:nvSpPr>
          <p:cNvPr id="7" name="Text Placeholder 6"/>
          <p:cNvSpPr>
            <a:spLocks noGrp="1"/>
          </p:cNvSpPr>
          <p:nvPr>
            <p:ph type="body" idx="1"/>
          </p:nvPr>
        </p:nvSpPr>
        <p:spPr>
          <a:xfrm>
            <a:off x="1412111" y="2316009"/>
            <a:ext cx="3057148" cy="639762"/>
          </a:xfrm>
        </p:spPr>
        <p:txBody>
          <a:bodyPr/>
          <a:lstStyle/>
          <a:p>
            <a:r>
              <a:rPr lang="en-US" dirty="0"/>
              <a:t>Farm Hand</a:t>
            </a:r>
          </a:p>
        </p:txBody>
      </p:sp>
      <p:sp>
        <p:nvSpPr>
          <p:cNvPr id="8" name="Content Placeholder 7"/>
          <p:cNvSpPr>
            <a:spLocks noGrp="1"/>
          </p:cNvSpPr>
          <p:nvPr>
            <p:ph sz="half" idx="2"/>
          </p:nvPr>
        </p:nvSpPr>
        <p:spPr>
          <a:xfrm>
            <a:off x="1041721" y="2974695"/>
            <a:ext cx="3419856" cy="1482170"/>
          </a:xfrm>
        </p:spPr>
        <p:txBody>
          <a:bodyPr/>
          <a:lstStyle/>
          <a:p>
            <a:r>
              <a:rPr lang="en-US" dirty="0"/>
              <a:t>Responsible for rolling the dice </a:t>
            </a:r>
          </a:p>
        </p:txBody>
      </p:sp>
      <p:sp>
        <p:nvSpPr>
          <p:cNvPr id="9" name="Text Placeholder 8"/>
          <p:cNvSpPr>
            <a:spLocks noGrp="1"/>
          </p:cNvSpPr>
          <p:nvPr>
            <p:ph type="body" sz="quarter" idx="3"/>
          </p:nvPr>
        </p:nvSpPr>
        <p:spPr>
          <a:xfrm>
            <a:off x="4648379" y="2316010"/>
            <a:ext cx="3419176" cy="639762"/>
          </a:xfrm>
        </p:spPr>
        <p:txBody>
          <a:bodyPr/>
          <a:lstStyle/>
          <a:p>
            <a:r>
              <a:rPr lang="en-US" dirty="0"/>
              <a:t>Agronomist</a:t>
            </a:r>
          </a:p>
        </p:txBody>
      </p:sp>
      <p:sp>
        <p:nvSpPr>
          <p:cNvPr id="10" name="Content Placeholder 9"/>
          <p:cNvSpPr>
            <a:spLocks noGrp="1"/>
          </p:cNvSpPr>
          <p:nvPr>
            <p:ph sz="quarter" idx="4"/>
          </p:nvPr>
        </p:nvSpPr>
        <p:spPr>
          <a:xfrm>
            <a:off x="4645152" y="2974694"/>
            <a:ext cx="3419856" cy="1482171"/>
          </a:xfrm>
        </p:spPr>
        <p:txBody>
          <a:bodyPr/>
          <a:lstStyle/>
          <a:p>
            <a:r>
              <a:rPr lang="en-US" dirty="0"/>
              <a:t>Looking for causes of mortality</a:t>
            </a:r>
          </a:p>
          <a:p>
            <a:r>
              <a:rPr lang="en-US" dirty="0"/>
              <a:t>Worksheet #1</a:t>
            </a:r>
          </a:p>
        </p:txBody>
      </p:sp>
      <p:sp>
        <p:nvSpPr>
          <p:cNvPr id="11" name="Text Placeholder 6"/>
          <p:cNvSpPr txBox="1">
            <a:spLocks/>
          </p:cNvSpPr>
          <p:nvPr/>
        </p:nvSpPr>
        <p:spPr>
          <a:xfrm>
            <a:off x="1412111" y="4456865"/>
            <a:ext cx="3057148"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Farm Manager</a:t>
            </a:r>
          </a:p>
        </p:txBody>
      </p:sp>
      <p:sp>
        <p:nvSpPr>
          <p:cNvPr id="12" name="Content Placeholder 7"/>
          <p:cNvSpPr txBox="1">
            <a:spLocks/>
          </p:cNvSpPr>
          <p:nvPr/>
        </p:nvSpPr>
        <p:spPr>
          <a:xfrm>
            <a:off x="1041721" y="5096627"/>
            <a:ext cx="3419856" cy="1482170"/>
          </a:xfrm>
          <a:prstGeom prst="rect">
            <a:avLst/>
          </a:prstGeom>
        </p:spPr>
        <p:txBody>
          <a:bodyPr vert="horz" lIns="91440" tIns="45720" rIns="91440" bIns="45720" rtlCol="0">
            <a:normAutofit/>
          </a:bodyPr>
          <a:lstStyle/>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Responsible for rolling the dice</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lang="en-US" sz="2400">
                <a:solidFill>
                  <a:schemeClr val="tx2"/>
                </a:solidFill>
              </a:rPr>
              <a:t>Worksheet #2</a:t>
            </a:r>
            <a:r>
              <a:rPr kumimoji="0" lang="en-US" sz="2400" b="0" i="0" u="none" strike="noStrike" kern="1200" cap="none" spc="0" normalizeH="0" baseline="0" noProof="0">
                <a:ln>
                  <a:noFill/>
                </a:ln>
                <a:solidFill>
                  <a:schemeClr val="tx2"/>
                </a:solidFill>
                <a:effectLst/>
                <a:uLnTx/>
                <a:uFillTx/>
                <a:latin typeface="+mn-lt"/>
                <a:ea typeface="+mn-ea"/>
                <a:cs typeface="+mn-cs"/>
              </a:rPr>
              <a:t> </a:t>
            </a: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13" name="Text Placeholder 6"/>
          <p:cNvSpPr txBox="1">
            <a:spLocks/>
          </p:cNvSpPr>
          <p:nvPr/>
        </p:nvSpPr>
        <p:spPr>
          <a:xfrm>
            <a:off x="4645152" y="4456865"/>
            <a:ext cx="3430764"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Seed Representative</a:t>
            </a:r>
          </a:p>
        </p:txBody>
      </p:sp>
      <p:sp>
        <p:nvSpPr>
          <p:cNvPr id="14" name="Content Placeholder 7"/>
          <p:cNvSpPr txBox="1">
            <a:spLocks/>
          </p:cNvSpPr>
          <p:nvPr/>
        </p:nvSpPr>
        <p:spPr>
          <a:xfrm>
            <a:off x="4648378" y="5096627"/>
            <a:ext cx="3419856" cy="1482170"/>
          </a:xfrm>
          <a:prstGeom prst="rect">
            <a:avLst/>
          </a:prstGeom>
        </p:spPr>
        <p:txBody>
          <a:bodyPr vert="horz" lIns="91440" tIns="45720" rIns="91440" bIns="45720" rtlCol="0">
            <a:normAutofit/>
          </a:bodyPr>
          <a:lstStyle/>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Responsible for determining</a:t>
            </a:r>
            <a:r>
              <a:rPr kumimoji="0" lang="en-US" sz="2400" b="0" i="0" u="none" strike="noStrike" kern="1200" cap="none" spc="0" normalizeH="0" noProof="0" dirty="0">
                <a:ln>
                  <a:noFill/>
                </a:ln>
                <a:solidFill>
                  <a:schemeClr val="tx2"/>
                </a:solidFill>
                <a:effectLst/>
                <a:uLnTx/>
                <a:uFillTx/>
                <a:latin typeface="+mn-lt"/>
                <a:ea typeface="+mn-ea"/>
                <a:cs typeface="+mn-cs"/>
              </a:rPr>
              <a:t> % error</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lang="en-US" sz="2400" baseline="0" dirty="0">
                <a:solidFill>
                  <a:schemeClr val="tx2"/>
                </a:solidFill>
              </a:rPr>
              <a:t>Worksheet </a:t>
            </a:r>
            <a:r>
              <a:rPr lang="en-US" sz="2400" dirty="0">
                <a:solidFill>
                  <a:schemeClr val="tx2"/>
                </a:solidFill>
              </a:rPr>
              <a:t>#3</a:t>
            </a:r>
            <a:endParaRPr kumimoji="0" lang="en-US" sz="2400" b="0" i="0" u="none" strike="noStrike" kern="1200" cap="none" spc="0" normalizeH="0" baseline="0" noProof="0" dirty="0">
              <a:ln>
                <a:noFill/>
              </a:ln>
              <a:solidFill>
                <a:schemeClr val="tx2"/>
              </a:solidFill>
              <a:effectLst/>
              <a:uLnTx/>
              <a:uFillTx/>
              <a:latin typeface="+mn-lt"/>
              <a:ea typeface="+mn-ea"/>
              <a:cs typeface="+mn-cs"/>
            </a:endParaRP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 Collection</a:t>
            </a:r>
          </a:p>
        </p:txBody>
      </p:sp>
      <p:sp>
        <p:nvSpPr>
          <p:cNvPr id="3" name="Content Placeholder 2"/>
          <p:cNvSpPr>
            <a:spLocks noGrp="1"/>
          </p:cNvSpPr>
          <p:nvPr>
            <p:ph idx="1"/>
          </p:nvPr>
        </p:nvSpPr>
        <p:spPr/>
        <p:txBody>
          <a:bodyPr/>
          <a:lstStyle/>
          <a:p>
            <a:r>
              <a:rPr lang="en-US" b="1" dirty="0">
                <a:solidFill>
                  <a:schemeClr val="tx1"/>
                </a:solidFill>
              </a:rPr>
              <a:t>Four-sided</a:t>
            </a:r>
            <a:r>
              <a:rPr lang="en-US" b="1" dirty="0">
                <a:solidFill>
                  <a:srgbClr val="0000FF"/>
                </a:solidFill>
              </a:rPr>
              <a:t> </a:t>
            </a:r>
            <a:r>
              <a:rPr lang="en-US" dirty="0"/>
              <a:t>is the Environmental Dice</a:t>
            </a:r>
          </a:p>
          <a:p>
            <a:r>
              <a:rPr lang="en-US" b="1" dirty="0">
                <a:solidFill>
                  <a:schemeClr val="tx1"/>
                </a:solidFill>
              </a:rPr>
              <a:t>Ten-sided</a:t>
            </a:r>
            <a:r>
              <a:rPr lang="en-US" b="1" dirty="0">
                <a:solidFill>
                  <a:srgbClr val="660066"/>
                </a:solidFill>
              </a:rPr>
              <a:t> </a:t>
            </a:r>
            <a:r>
              <a:rPr lang="en-US" dirty="0"/>
              <a:t>is the Cellular Dice</a:t>
            </a:r>
          </a:p>
          <a:p>
            <a:endParaRPr lang="en-US" dirty="0"/>
          </a:p>
          <a:p>
            <a:r>
              <a:rPr lang="en-US" dirty="0"/>
              <a:t>Roll both the </a:t>
            </a:r>
            <a:r>
              <a:rPr lang="en-US" b="1" dirty="0">
                <a:solidFill>
                  <a:schemeClr val="tx1"/>
                </a:solidFill>
              </a:rPr>
              <a:t>four-sided </a:t>
            </a:r>
            <a:r>
              <a:rPr lang="en-US" dirty="0"/>
              <a:t>and </a:t>
            </a:r>
            <a:r>
              <a:rPr lang="en-US" b="1" dirty="0">
                <a:solidFill>
                  <a:schemeClr val="tx1"/>
                </a:solidFill>
              </a:rPr>
              <a:t>ten-sided </a:t>
            </a:r>
            <a:r>
              <a:rPr lang="en-US" dirty="0"/>
              <a:t>dice and record values in </a:t>
            </a:r>
            <a:r>
              <a:rPr lang="en-US" b="1" dirty="0"/>
              <a:t>both</a:t>
            </a:r>
          </a:p>
          <a:p>
            <a:pPr lvl="1"/>
            <a:r>
              <a:rPr lang="en-US" dirty="0"/>
              <a:t>the data table (Worksheet 1) and </a:t>
            </a:r>
          </a:p>
          <a:p>
            <a:pPr lvl="1"/>
            <a:r>
              <a:rPr lang="en-US" dirty="0"/>
              <a:t>the flow chart (Worksheet 2)</a:t>
            </a:r>
          </a:p>
        </p:txBody>
      </p:sp>
    </p:spTree>
    <p:extLst>
      <p:ext uri="{BB962C8B-B14F-4D97-AF65-F5344CB8AC3E}">
        <p14:creationId xmlns:p14="http://schemas.microsoft.com/office/powerpoint/2010/main" val="3639013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Viability – Environmental Die</a:t>
            </a:r>
          </a:p>
        </p:txBody>
      </p:sp>
      <p:sp>
        <p:nvSpPr>
          <p:cNvPr id="3" name="Content Placeholder 2"/>
          <p:cNvSpPr>
            <a:spLocks noGrp="1"/>
          </p:cNvSpPr>
          <p:nvPr>
            <p:ph idx="1"/>
          </p:nvPr>
        </p:nvSpPr>
        <p:spPr/>
        <p:txBody>
          <a:bodyPr>
            <a:normAutofit/>
          </a:bodyPr>
          <a:lstStyle/>
          <a:p>
            <a:pPr lvl="1"/>
            <a:r>
              <a:rPr lang="en-US" dirty="0"/>
              <a:t>A roll of 1 with this die represents inadequate environmental factors resulting in </a:t>
            </a:r>
            <a:r>
              <a:rPr lang="en-US" i="1" dirty="0"/>
              <a:t>death</a:t>
            </a:r>
            <a:r>
              <a:rPr lang="en-US" dirty="0"/>
              <a:t> of the plant (D)</a:t>
            </a:r>
          </a:p>
          <a:p>
            <a:pPr lvl="2">
              <a:buNone/>
            </a:pPr>
            <a:r>
              <a:rPr lang="en-US" b="1" dirty="0"/>
              <a:t>1 </a:t>
            </a:r>
            <a:r>
              <a:rPr lang="en-US" dirty="0"/>
              <a:t>= </a:t>
            </a:r>
            <a:r>
              <a:rPr lang="en-US" b="1" dirty="0"/>
              <a:t>DEAD </a:t>
            </a:r>
            <a:r>
              <a:rPr lang="en-US" dirty="0">
                <a:sym typeface="Wingdings"/>
              </a:rPr>
              <a:t> record a </a:t>
            </a:r>
            <a:r>
              <a:rPr lang="en-US" b="1" i="1" dirty="0">
                <a:sym typeface="Wingdings"/>
              </a:rPr>
              <a:t>D</a:t>
            </a:r>
            <a:r>
              <a:rPr lang="en-US" dirty="0">
                <a:sym typeface="Wingdings"/>
              </a:rPr>
              <a:t> in data table</a:t>
            </a:r>
          </a:p>
          <a:p>
            <a:pPr lvl="2">
              <a:buNone/>
            </a:pPr>
            <a:endParaRPr lang="en-US" dirty="0"/>
          </a:p>
          <a:p>
            <a:pPr lvl="1"/>
            <a:r>
              <a:rPr lang="en-US" dirty="0"/>
              <a:t>A roll of not 1 with this die represents viable environmental factors resulting in the </a:t>
            </a:r>
            <a:r>
              <a:rPr lang="en-US" i="1" dirty="0"/>
              <a:t>viability </a:t>
            </a:r>
            <a:r>
              <a:rPr lang="en-US" dirty="0"/>
              <a:t>of the plant to grow (V)</a:t>
            </a:r>
          </a:p>
          <a:p>
            <a:pPr lvl="2">
              <a:buNone/>
            </a:pPr>
            <a:r>
              <a:rPr lang="en-US" b="1" dirty="0"/>
              <a:t>NOT 1 </a:t>
            </a:r>
            <a:r>
              <a:rPr lang="en-US" dirty="0"/>
              <a:t>= </a:t>
            </a:r>
            <a:r>
              <a:rPr lang="en-US" b="1" dirty="0"/>
              <a:t>VIABLE </a:t>
            </a:r>
            <a:r>
              <a:rPr lang="en-US" dirty="0">
                <a:sym typeface="Wingdings"/>
              </a:rPr>
              <a:t> record a </a:t>
            </a:r>
            <a:r>
              <a:rPr lang="en-US" b="1" i="1" dirty="0">
                <a:sym typeface="Wingdings"/>
              </a:rPr>
              <a:t>V</a:t>
            </a:r>
            <a:r>
              <a:rPr lang="en-US" dirty="0">
                <a:sym typeface="Wingdings"/>
              </a:rPr>
              <a:t> in data table</a:t>
            </a:r>
          </a:p>
          <a:p>
            <a:pPr lvl="1"/>
            <a:endParaRPr lang="en-US" dirty="0"/>
          </a:p>
        </p:txBody>
      </p:sp>
    </p:spTree>
    <p:extLst>
      <p:ext uri="{BB962C8B-B14F-4D97-AF65-F5344CB8AC3E}">
        <p14:creationId xmlns:p14="http://schemas.microsoft.com/office/powerpoint/2010/main" val="181021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Cellular Inhibition Dice</a:t>
            </a:r>
          </a:p>
        </p:txBody>
      </p:sp>
      <p:sp>
        <p:nvSpPr>
          <p:cNvPr id="3" name="Content Placeholder 2"/>
          <p:cNvSpPr>
            <a:spLocks noGrp="1"/>
          </p:cNvSpPr>
          <p:nvPr>
            <p:ph idx="1"/>
          </p:nvPr>
        </p:nvSpPr>
        <p:spPr/>
        <p:txBody>
          <a:bodyPr>
            <a:normAutofit/>
          </a:bodyPr>
          <a:lstStyle/>
          <a:p>
            <a:r>
              <a:rPr lang="en-US" dirty="0"/>
              <a:t>An </a:t>
            </a:r>
            <a:r>
              <a:rPr lang="en-US" i="1" dirty="0"/>
              <a:t>odd </a:t>
            </a:r>
            <a:r>
              <a:rPr lang="en-US" dirty="0"/>
              <a:t>roll of this die represents inhibition (I). The specific inhibitors are represented on Handout 1.</a:t>
            </a:r>
          </a:p>
          <a:p>
            <a:pPr lvl="2">
              <a:buNone/>
            </a:pPr>
            <a:r>
              <a:rPr lang="en-US" b="1" dirty="0"/>
              <a:t>ODD </a:t>
            </a:r>
            <a:r>
              <a:rPr lang="en-US" dirty="0"/>
              <a:t>= </a:t>
            </a:r>
            <a:r>
              <a:rPr lang="en-US" b="1" dirty="0"/>
              <a:t>INHIBITED </a:t>
            </a:r>
            <a:r>
              <a:rPr lang="en-US" dirty="0" err="1">
                <a:sym typeface="Wingdings"/>
              </a:rPr>
              <a:t></a:t>
            </a:r>
            <a:r>
              <a:rPr lang="en-US" dirty="0">
                <a:sym typeface="Wingdings"/>
              </a:rPr>
              <a:t> record a </a:t>
            </a:r>
            <a:r>
              <a:rPr lang="en-US" b="1" i="1" dirty="0">
                <a:sym typeface="Wingdings"/>
              </a:rPr>
              <a:t>I</a:t>
            </a:r>
            <a:r>
              <a:rPr lang="en-US" dirty="0">
                <a:sym typeface="Wingdings"/>
              </a:rPr>
              <a:t> in data table</a:t>
            </a:r>
          </a:p>
          <a:p>
            <a:pPr lvl="2">
              <a:buNone/>
            </a:pPr>
            <a:endParaRPr lang="en-US" dirty="0">
              <a:sym typeface="Wingdings"/>
            </a:endParaRPr>
          </a:p>
          <a:p>
            <a:r>
              <a:rPr lang="en-US" dirty="0"/>
              <a:t>An </a:t>
            </a:r>
            <a:r>
              <a:rPr lang="en-US" i="1" dirty="0"/>
              <a:t>even </a:t>
            </a:r>
            <a:r>
              <a:rPr lang="en-US" dirty="0"/>
              <a:t>roll of this die represents normal functioning (N)</a:t>
            </a:r>
          </a:p>
          <a:p>
            <a:pPr lvl="2">
              <a:buNone/>
            </a:pPr>
            <a:r>
              <a:rPr lang="en-US" b="1" dirty="0"/>
              <a:t>EVEN </a:t>
            </a:r>
            <a:r>
              <a:rPr lang="en-US" dirty="0"/>
              <a:t>= </a:t>
            </a:r>
            <a:r>
              <a:rPr lang="en-US" b="1" dirty="0"/>
              <a:t>NORMAL </a:t>
            </a:r>
            <a:r>
              <a:rPr lang="en-US" dirty="0" err="1">
                <a:sym typeface="Wingdings"/>
              </a:rPr>
              <a:t></a:t>
            </a:r>
            <a:r>
              <a:rPr lang="en-US" dirty="0">
                <a:sym typeface="Wingdings"/>
              </a:rPr>
              <a:t> record a </a:t>
            </a:r>
            <a:r>
              <a:rPr lang="en-US" b="1" i="1" dirty="0">
                <a:sym typeface="Wingdings"/>
              </a:rPr>
              <a:t>N</a:t>
            </a:r>
            <a:r>
              <a:rPr lang="en-US" dirty="0">
                <a:sym typeface="Wingdings"/>
              </a:rPr>
              <a:t> in data table</a:t>
            </a:r>
          </a:p>
        </p:txBody>
      </p:sp>
    </p:spTree>
    <p:extLst>
      <p:ext uri="{BB962C8B-B14F-4D97-AF65-F5344CB8AC3E}">
        <p14:creationId xmlns:p14="http://schemas.microsoft.com/office/powerpoint/2010/main" val="381507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was Inhibited?</a:t>
            </a:r>
          </a:p>
        </p:txBody>
      </p:sp>
      <p:sp>
        <p:nvSpPr>
          <p:cNvPr id="3" name="Content Placeholder 2"/>
          <p:cNvSpPr>
            <a:spLocks noGrp="1"/>
          </p:cNvSpPr>
          <p:nvPr>
            <p:ph idx="1"/>
          </p:nvPr>
        </p:nvSpPr>
        <p:spPr/>
        <p:txBody>
          <a:bodyPr/>
          <a:lstStyle/>
          <a:p>
            <a:r>
              <a:rPr lang="en-US" dirty="0"/>
              <a:t>Using the reference sheet, look-up what is being inhibited</a:t>
            </a:r>
          </a:p>
          <a:p>
            <a:r>
              <a:rPr lang="en-US" dirty="0"/>
              <a:t>Record in Data Table (Handout 1)</a:t>
            </a:r>
          </a:p>
        </p:txBody>
      </p:sp>
      <p:sp>
        <p:nvSpPr>
          <p:cNvPr id="4" name="Title 1"/>
          <p:cNvSpPr txBox="1">
            <a:spLocks/>
          </p:cNvSpPr>
          <p:nvPr/>
        </p:nvSpPr>
        <p:spPr>
          <a:xfrm>
            <a:off x="1043490" y="3775493"/>
            <a:ext cx="7024744" cy="1143000"/>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t>What was the effect on plant?</a:t>
            </a:r>
            <a:endParaRPr lang="en-US" b="1" dirty="0"/>
          </a:p>
        </p:txBody>
      </p:sp>
      <p:sp>
        <p:nvSpPr>
          <p:cNvPr id="5" name="Content Placeholder 2"/>
          <p:cNvSpPr txBox="1">
            <a:spLocks/>
          </p:cNvSpPr>
          <p:nvPr/>
        </p:nvSpPr>
        <p:spPr>
          <a:xfrm>
            <a:off x="1043492" y="4609661"/>
            <a:ext cx="6777317" cy="1093803"/>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65760" lvl="1" indent="0">
              <a:buFont typeface="Wingdings 2" pitchFamily="18" charset="2"/>
              <a:buNone/>
            </a:pPr>
            <a:endParaRPr lang="en-US" dirty="0"/>
          </a:p>
          <a:p>
            <a:r>
              <a:rPr lang="en-US" dirty="0"/>
              <a:t>Record in Data Table (Handout 1)</a:t>
            </a:r>
          </a:p>
        </p:txBody>
      </p:sp>
    </p:spTree>
    <p:extLst>
      <p:ext uri="{BB962C8B-B14F-4D97-AF65-F5344CB8AC3E}">
        <p14:creationId xmlns:p14="http://schemas.microsoft.com/office/powerpoint/2010/main" val="34754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Probability of Viability</a:t>
            </a:r>
          </a:p>
        </p:txBody>
      </p:sp>
      <p:sp>
        <p:nvSpPr>
          <p:cNvPr id="3" name="Content Placeholder 2"/>
          <p:cNvSpPr>
            <a:spLocks noGrp="1"/>
          </p:cNvSpPr>
          <p:nvPr>
            <p:ph idx="1"/>
          </p:nvPr>
        </p:nvSpPr>
        <p:spPr>
          <a:xfrm>
            <a:off x="471714" y="2323652"/>
            <a:ext cx="4934857" cy="2040529"/>
          </a:xfrm>
        </p:spPr>
        <p:txBody>
          <a:bodyPr>
            <a:normAutofit/>
          </a:bodyPr>
          <a:lstStyle/>
          <a:p>
            <a:pPr marL="68580" indent="0">
              <a:buNone/>
            </a:pPr>
            <a:r>
              <a:rPr lang="en-US" b="1" dirty="0"/>
              <a:t>Information for Handout 3</a:t>
            </a:r>
          </a:p>
          <a:p>
            <a:r>
              <a:rPr lang="en-US" dirty="0"/>
              <a:t>There are “n” number of trials in which the experiment has taken place</a:t>
            </a:r>
          </a:p>
          <a:p>
            <a:pPr>
              <a:buNone/>
            </a:pPr>
            <a:endParaRPr lang="en-US" dirty="0"/>
          </a:p>
          <a:p>
            <a:endParaRPr lang="en-US" dirty="0"/>
          </a:p>
        </p:txBody>
      </p:sp>
      <p:sp>
        <p:nvSpPr>
          <p:cNvPr id="27" name="Content Placeholder 2"/>
          <p:cNvSpPr txBox="1">
            <a:spLocks/>
          </p:cNvSpPr>
          <p:nvPr/>
        </p:nvSpPr>
        <p:spPr>
          <a:xfrm>
            <a:off x="460827" y="3737429"/>
            <a:ext cx="4934857" cy="2431142"/>
          </a:xfrm>
          <a:prstGeom prst="rect">
            <a:avLst/>
          </a:prstGeom>
        </p:spPr>
        <p:txBody>
          <a:bodyPr vert="horz" lIns="91440" tIns="45720" rIns="91440" bIns="45720" rtlCol="0">
            <a:normAutofit/>
          </a:bodyPr>
          <a:lstStyle/>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endParaRPr kumimoji="0" lang="en-US" sz="2400" b="0" i="0" u="none" strike="noStrike" kern="1200" cap="none" spc="0" normalizeH="0" baseline="0" noProof="0" dirty="0">
              <a:ln>
                <a:noFill/>
              </a:ln>
              <a:solidFill>
                <a:schemeClr val="tx2"/>
              </a:solidFill>
              <a:effectLst/>
              <a:uLnTx/>
              <a:uFillTx/>
              <a:latin typeface="+mn-lt"/>
              <a:ea typeface="+mn-ea"/>
              <a:cs typeface="+mn-cs"/>
            </a:endParaRP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29" name="Content Placeholder 2"/>
          <p:cNvSpPr txBox="1">
            <a:spLocks/>
          </p:cNvSpPr>
          <p:nvPr/>
        </p:nvSpPr>
        <p:spPr>
          <a:xfrm>
            <a:off x="460826" y="4862285"/>
            <a:ext cx="7607407" cy="1448687"/>
          </a:xfrm>
          <a:prstGeom prst="rect">
            <a:avLst/>
          </a:prstGeom>
        </p:spPr>
        <p:txBody>
          <a:bodyPr vert="horz" lIns="91440" tIns="45720" rIns="91440" bIns="45720" rtlCol="0">
            <a:normAutofit/>
          </a:bodyPr>
          <a:lstStyle/>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What is the likelihood that </a:t>
            </a:r>
            <a:r>
              <a:rPr lang="en-US" sz="2400" dirty="0">
                <a:solidFill>
                  <a:schemeClr val="tx2"/>
                </a:solidFill>
              </a:rPr>
              <a:t>the environmental conditions are suitable for plant growth?</a:t>
            </a:r>
          </a:p>
          <a:p>
            <a:pPr marL="800100" lvl="1" indent="-274320" defTabSz="914400">
              <a:spcBef>
                <a:spcPct val="20000"/>
              </a:spcBef>
              <a:buClr>
                <a:schemeClr val="accent1"/>
              </a:buClr>
              <a:buSzPct val="76000"/>
              <a:buFont typeface="Wingdings 2" pitchFamily="18" charset="2"/>
              <a:buChar char=""/>
            </a:pPr>
            <a:r>
              <a:rPr kumimoji="0" lang="en-US" sz="2400" b="0" i="0" u="none" strike="noStrike" kern="1200" cap="none" spc="0" normalizeH="0" baseline="0" noProof="0" dirty="0">
                <a:ln>
                  <a:noFill/>
                </a:ln>
                <a:solidFill>
                  <a:schemeClr val="tx2"/>
                </a:solidFill>
                <a:effectLst/>
                <a:uLnTx/>
                <a:uFillTx/>
                <a:latin typeface="+mn-lt"/>
                <a:ea typeface="+mn-ea"/>
                <a:cs typeface="+mn-cs"/>
              </a:rPr>
              <a:t>30 out of 40 or 25%</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endParaRPr kumimoji="0" lang="en-US" sz="2400" b="0" i="0" u="none" strike="noStrike" kern="1200" cap="none" spc="0" normalizeH="0" baseline="0" noProof="0" dirty="0">
              <a:ln>
                <a:noFill/>
              </a:ln>
              <a:solidFill>
                <a:schemeClr val="tx2"/>
              </a:solidFill>
              <a:effectLst/>
              <a:uLnTx/>
              <a:uFillTx/>
              <a:latin typeface="+mn-lt"/>
              <a:ea typeface="+mn-ea"/>
              <a:cs typeface="+mn-cs"/>
            </a:endParaRP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grpSp>
        <p:nvGrpSpPr>
          <p:cNvPr id="12" name="Group 11"/>
          <p:cNvGrpSpPr/>
          <p:nvPr/>
        </p:nvGrpSpPr>
        <p:grpSpPr>
          <a:xfrm>
            <a:off x="4672602" y="2330250"/>
            <a:ext cx="2830292" cy="2339058"/>
            <a:chOff x="4626420" y="2214795"/>
            <a:chExt cx="2830292" cy="2339058"/>
          </a:xfrm>
        </p:grpSpPr>
        <p:cxnSp>
          <p:nvCxnSpPr>
            <p:cNvPr id="13" name="Straight Arrow Connector 12"/>
            <p:cNvCxnSpPr/>
            <p:nvPr/>
          </p:nvCxnSpPr>
          <p:spPr>
            <a:xfrm rot="5400000">
              <a:off x="5508394" y="2968399"/>
              <a:ext cx="707578" cy="358773"/>
            </a:xfrm>
            <a:prstGeom prst="straightConnector1">
              <a:avLst/>
            </a:prstGeom>
            <a:ln w="57150" cap="flat" cmpd="sng" algn="ctr">
              <a:solidFill>
                <a:schemeClr val="accent3"/>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14" name="Snip Same Side Corner Rectangle 13"/>
            <p:cNvSpPr/>
            <p:nvPr/>
          </p:nvSpPr>
          <p:spPr>
            <a:xfrm>
              <a:off x="5479134" y="2214795"/>
              <a:ext cx="1251857" cy="561061"/>
            </a:xfrm>
            <a:prstGeom prst="snip2SameRect">
              <a:avLst/>
            </a:prstGeom>
            <a:solidFill>
              <a:schemeClr val="bg1"/>
            </a:solidFill>
            <a:ln w="38100" cap="flat" cmpd="sng" algn="ctr">
              <a:solidFill>
                <a:schemeClr val="accent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n=40</a:t>
              </a:r>
            </a:p>
          </p:txBody>
        </p:sp>
        <p:sp>
          <p:nvSpPr>
            <p:cNvPr id="15" name="Hexagon 14"/>
            <p:cNvSpPr/>
            <p:nvPr/>
          </p:nvSpPr>
          <p:spPr>
            <a:xfrm>
              <a:off x="4626420" y="3483421"/>
              <a:ext cx="1288145" cy="107043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10 not viable</a:t>
              </a:r>
            </a:p>
          </p:txBody>
        </p:sp>
        <p:sp>
          <p:nvSpPr>
            <p:cNvPr id="16" name="Hexagon 15"/>
            <p:cNvSpPr/>
            <p:nvPr/>
          </p:nvSpPr>
          <p:spPr>
            <a:xfrm>
              <a:off x="6168567" y="3483421"/>
              <a:ext cx="1288145" cy="107043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30 viable</a:t>
              </a:r>
            </a:p>
          </p:txBody>
        </p:sp>
        <p:cxnSp>
          <p:nvCxnSpPr>
            <p:cNvPr id="17" name="Straight Arrow Connector 16"/>
            <p:cNvCxnSpPr/>
            <p:nvPr/>
          </p:nvCxnSpPr>
          <p:spPr>
            <a:xfrm rot="16200000" flipH="1">
              <a:off x="5860367" y="2975655"/>
              <a:ext cx="707578" cy="358773"/>
            </a:xfrm>
            <a:prstGeom prst="straightConnector1">
              <a:avLst/>
            </a:prstGeom>
            <a:ln w="57150" cap="flat" cmpd="sng" algn="ctr">
              <a:solidFill>
                <a:schemeClr val="accent3"/>
              </a:solidFill>
              <a:prstDash val="solid"/>
              <a:round/>
              <a:headEnd type="none" w="med" len="med"/>
              <a:tailEnd type="arrow" w="med" len="med"/>
            </a:ln>
          </p:spPr>
          <p:style>
            <a:lnRef idx="2">
              <a:schemeClr val="accent3"/>
            </a:lnRef>
            <a:fillRef idx="0">
              <a:schemeClr val="accent3"/>
            </a:fillRef>
            <a:effectRef idx="1">
              <a:schemeClr val="accent3"/>
            </a:effectRef>
            <a:fontRef idx="minor">
              <a:schemeClr val="tx1"/>
            </a:fontRef>
          </p:style>
        </p:cxn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2467</TotalTime>
  <Words>1605</Words>
  <Application>Microsoft Macintosh PowerPoint</Application>
  <PresentationFormat>On-screen Show (4:3)</PresentationFormat>
  <Paragraphs>222</Paragraphs>
  <Slides>31</Slides>
  <Notes>23</Notes>
  <HiddenSlides>0</HiddenSlides>
  <MMClips>4</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Century Gothic</vt:lpstr>
      <vt:lpstr>Wingdings</vt:lpstr>
      <vt:lpstr>Wingdings 2</vt:lpstr>
      <vt:lpstr>Austin</vt:lpstr>
      <vt:lpstr>Equation</vt:lpstr>
      <vt:lpstr>Simulation of the Likelihood of Plant Growth </vt:lpstr>
      <vt:lpstr>Leading Questions</vt:lpstr>
      <vt:lpstr>The Simulation for Biology</vt:lpstr>
      <vt:lpstr>Roles within the Simulation</vt:lpstr>
      <vt:lpstr>Data Collection</vt:lpstr>
      <vt:lpstr>Viability – Environmental Die</vt:lpstr>
      <vt:lpstr>Cellular Inhibition Dice</vt:lpstr>
      <vt:lpstr>What was Inhibited?</vt:lpstr>
      <vt:lpstr>Probability of Viability</vt:lpstr>
      <vt:lpstr>Probability of Viability</vt:lpstr>
      <vt:lpstr>Theoretical Values</vt:lpstr>
      <vt:lpstr>What is the success rate?</vt:lpstr>
      <vt:lpstr>Follow up </vt:lpstr>
      <vt:lpstr>Reception and Inhibition</vt:lpstr>
      <vt:lpstr>Receptor Site</vt:lpstr>
      <vt:lpstr>Receptor Site Specificity </vt:lpstr>
      <vt:lpstr>Why would you want to keep something from catalyzing at the receptor site?</vt:lpstr>
      <vt:lpstr>To inhibit enzyme activity           - or -  to stop specific reaction pathways</vt:lpstr>
      <vt:lpstr>Important types of Inhibitors</vt:lpstr>
      <vt:lpstr>Lipid Synthesis Inhibitor</vt:lpstr>
      <vt:lpstr>Lipid Synthesis Inhibitor</vt:lpstr>
      <vt:lpstr>Cell Membrane Disruptors</vt:lpstr>
      <vt:lpstr>Cell Membrane Disruptors</vt:lpstr>
      <vt:lpstr>Amino Acid Synthesis Inhibitor</vt:lpstr>
      <vt:lpstr>Amino Acid Synthesis Inhibitor</vt:lpstr>
      <vt:lpstr>Seedling Growth Root Inhibitors</vt:lpstr>
      <vt:lpstr>Seedling Growth Root Inhibitors</vt:lpstr>
      <vt:lpstr>Seedling Growth Shoot Inhibitors </vt:lpstr>
      <vt:lpstr>Seedling Growth Shoot Inhibitors </vt:lpstr>
      <vt:lpstr>Follow up </vt:lpstr>
      <vt:lpstr>Simulation of the Likelihood of Plant Growth </vt:lpstr>
    </vt:vector>
  </TitlesOfParts>
  <Manager/>
  <Company>Dublin School District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Chuck Crawford</dc:creator>
  <cp:keywords/>
  <dc:description/>
  <cp:lastModifiedBy>Jane Hunt</cp:lastModifiedBy>
  <cp:revision>80</cp:revision>
  <cp:lastPrinted>2013-05-29T04:24:22Z</cp:lastPrinted>
  <dcterms:created xsi:type="dcterms:W3CDTF">2013-07-29T12:18:14Z</dcterms:created>
  <dcterms:modified xsi:type="dcterms:W3CDTF">2023-04-20T07:50:01Z</dcterms:modified>
  <cp:category/>
</cp:coreProperties>
</file>