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1.bin" ContentType="audio/unknown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9" r:id="rId2"/>
    <p:sldId id="281" r:id="rId3"/>
    <p:sldId id="272" r:id="rId4"/>
    <p:sldId id="283" r:id="rId5"/>
    <p:sldId id="274" r:id="rId6"/>
    <p:sldId id="275" r:id="rId7"/>
    <p:sldId id="276" r:id="rId8"/>
    <p:sldId id="277" r:id="rId9"/>
    <p:sldId id="278" r:id="rId10"/>
    <p:sldId id="284" r:id="rId11"/>
    <p:sldId id="285" r:id="rId12"/>
    <p:sldId id="279" r:id="rId13"/>
    <p:sldId id="282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F0FF"/>
    <a:srgbClr val="1B73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5" autoAdjust="0"/>
    <p:restoredTop sz="91419" autoAdjust="0"/>
  </p:normalViewPr>
  <p:slideViewPr>
    <p:cSldViewPr>
      <p:cViewPr>
        <p:scale>
          <a:sx n="100" d="100"/>
          <a:sy n="100" d="100"/>
        </p:scale>
        <p:origin x="-88" y="52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www.ib.bioninja.com.au</a:t>
            </a:r>
            <a:r>
              <a:rPr lang="en-US" dirty="0" smtClean="0"/>
              <a:t>/higher-level/topic-9-plant-science/92-transport-in-angiospermo.html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newsouthbooks.com</a:t>
            </a:r>
            <a:r>
              <a:rPr lang="en-US" dirty="0" smtClean="0"/>
              <a:t>/</a:t>
            </a:r>
            <a:r>
              <a:rPr lang="en-US" dirty="0" err="1" smtClean="0"/>
              <a:t>alagroecosystem</a:t>
            </a:r>
            <a:r>
              <a:rPr lang="en-US" dirty="0" smtClean="0"/>
              <a:t>/supplement/</a:t>
            </a:r>
            <a:r>
              <a:rPr lang="en-US" dirty="0" err="1" smtClean="0"/>
              <a:t>images.php?uuid</a:t>
            </a:r>
            <a:r>
              <a:rPr lang="en-US" dirty="0" smtClean="0"/>
              <a:t>=f49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wiki.ubc.ca</a:t>
            </a:r>
            <a:r>
              <a:rPr lang="en-US" dirty="0" smtClean="0"/>
              <a:t>/</a:t>
            </a:r>
            <a:r>
              <a:rPr lang="en-US" dirty="0" err="1" smtClean="0"/>
              <a:t>LFS:SoilWeb</a:t>
            </a:r>
            <a:r>
              <a:rPr lang="en-US" dirty="0" smtClean="0"/>
              <a:t>/</a:t>
            </a:r>
            <a:r>
              <a:rPr lang="en-US" dirty="0" err="1" smtClean="0"/>
              <a:t>Interactions_Among_Soil_Components</a:t>
            </a:r>
            <a:r>
              <a:rPr lang="en-US" dirty="0" smtClean="0"/>
              <a:t>/</a:t>
            </a:r>
            <a:r>
              <a:rPr lang="en-US" dirty="0" err="1" smtClean="0"/>
              <a:t>Soil_Acidity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7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/10478293344/in/album-72157636940178565/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/10478757914/in/album-72157636940178565/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/10478814864/in/album-72157636940178565/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/10481948313/in/album-72157636940178565/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/10481948313/in/album-72157636940178565/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/10482512703/in/album-72157636940178565/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/10479102635/in/album-72157635284063701/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</a:t>
            </a:r>
            <a:r>
              <a:rPr lang="en-US" sz="1200" dirty="0" err="1" smtClean="0"/>
              <a:t>www.flickr.com</a:t>
            </a:r>
            <a:r>
              <a:rPr lang="en-US" sz="1200" dirty="0" smtClean="0"/>
              <a:t>/photos/</a:t>
            </a:r>
            <a:r>
              <a:rPr lang="en-US" sz="1200" dirty="0" err="1" smtClean="0"/>
              <a:t>unitedsoybean</a:t>
            </a:r>
            <a:r>
              <a:rPr lang="en-US" sz="1200" dirty="0" smtClean="0"/>
              <a:t>/16153987938/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/10059732523/in/album-72157636129600256/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/9632914516/in/album-72157635300073573/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/9623515112/in/album-72157635288860020/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newsouthbooks.com</a:t>
            </a:r>
            <a:r>
              <a:rPr lang="en-US" dirty="0" smtClean="0"/>
              <a:t>/</a:t>
            </a:r>
            <a:r>
              <a:rPr lang="en-US" dirty="0" err="1" smtClean="0"/>
              <a:t>alagroecosystem</a:t>
            </a:r>
            <a:r>
              <a:rPr lang="en-US" dirty="0" smtClean="0"/>
              <a:t>/supplement/</a:t>
            </a:r>
            <a:r>
              <a:rPr lang="en-US" dirty="0" err="1" smtClean="0"/>
              <a:t>images.php?uuid</a:t>
            </a:r>
            <a:r>
              <a:rPr lang="en-US" dirty="0" smtClean="0"/>
              <a:t>=f49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www.robbinsfarmgarden.org</a:t>
            </a:r>
            <a:r>
              <a:rPr lang="en-US" dirty="0" smtClean="0"/>
              <a:t>/category/about/soybeans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/9623983570/in/album-72157635282760631/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unitedsoybean</a:t>
            </a:r>
            <a:r>
              <a:rPr lang="en-US" dirty="0" smtClean="0"/>
              <a:t>/10138334204/in/album-72157636940843454/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res.freestockphotos.biz</a:t>
            </a:r>
            <a:r>
              <a:rPr lang="en-US" dirty="0" smtClean="0"/>
              <a:t>/pictures/9/9139-rotten-fruit-on-compost-pv.jpg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static.pexels.com</a:t>
            </a:r>
            <a:r>
              <a:rPr lang="en-US" dirty="0" smtClean="0"/>
              <a:t>/photos/2259/man-hand-garden-</a:t>
            </a:r>
            <a:r>
              <a:rPr lang="en-US" dirty="0" err="1" smtClean="0"/>
              <a:t>growth.jpg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22F5-528B-2148-BE6C-6B4AECD970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ng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7/18/15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268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50" normalizeH="0">
          <a:solidFill>
            <a:srgbClr val="1B732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3962400" y="533400"/>
            <a:ext cx="5334000" cy="32766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normalizeH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6"/>
                </a:solidFill>
                <a:latin typeface="Avenir Black Oblique"/>
                <a:cs typeface="Avenir Black Oblique"/>
              </a:rPr>
              <a:t>Oh Soy Good!!</a:t>
            </a:r>
          </a:p>
          <a:p>
            <a:pPr algn="l"/>
            <a:endParaRPr lang="en-US" sz="4200" b="1" cap="none" spc="-100" dirty="0">
              <a:latin typeface="Arial"/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2400" y="4114800"/>
            <a:ext cx="449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894344"/>
            <a:ext cx="4336947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Transpiration </a:t>
            </a:r>
            <a:r>
              <a:rPr lang="en-US" sz="2400" dirty="0" smtClean="0"/>
              <a:t>pulls the water from the roots up to the leaves where photosynthesis occurs.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water molecules stick together through </a:t>
            </a:r>
            <a:r>
              <a:rPr lang="en-US" sz="2400" i="1" dirty="0" smtClean="0"/>
              <a:t>cohesion</a:t>
            </a:r>
            <a:r>
              <a:rPr lang="en-US" sz="2400" dirty="0" smtClean="0"/>
              <a:t> and move up the </a:t>
            </a:r>
            <a:r>
              <a:rPr lang="en-US" sz="2400" b="1" dirty="0" smtClean="0"/>
              <a:t>xylem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3" descr="Screen Shot 2015-06-04 at 8.51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676400"/>
            <a:ext cx="2968975" cy="4458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09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How does water travel from roots to leaves?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9510" y="5943600"/>
            <a:ext cx="6144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rgbClr val="1B732D"/>
                </a:solidFill>
              </a:rPr>
              <a:t>BioNinja</a:t>
            </a:r>
            <a:endParaRPr lang="en-US" sz="900" dirty="0">
              <a:solidFill>
                <a:srgbClr val="1B73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1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_Brosse_à_Saint-Lambert-des-Bois_le_24_août_2011_-_12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905000"/>
            <a:ext cx="8534400" cy="415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pH is a measure of </a:t>
            </a:r>
            <a:r>
              <a:rPr lang="en-US" sz="2800" dirty="0" smtClean="0">
                <a:solidFill>
                  <a:schemeClr val="tx1"/>
                </a:solidFill>
              </a:rPr>
              <a:t>acidity</a:t>
            </a:r>
            <a:endParaRPr lang="en-US" sz="2800" dirty="0">
              <a:solidFill>
                <a:schemeClr val="tx1"/>
              </a:solidFill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196322"/>
                </a:solidFill>
              </a:rPr>
              <a:t>H</a:t>
            </a:r>
            <a:r>
              <a:rPr lang="en-US" sz="2800" baseline="30000" dirty="0">
                <a:solidFill>
                  <a:srgbClr val="196322"/>
                </a:solidFill>
              </a:rPr>
              <a:t>+ </a:t>
            </a:r>
            <a:r>
              <a:rPr lang="en-US" sz="2800" dirty="0"/>
              <a:t>ion splits off from H</a:t>
            </a:r>
            <a:r>
              <a:rPr lang="en-US" sz="2800" baseline="-25000" dirty="0"/>
              <a:t>2</a:t>
            </a:r>
            <a:r>
              <a:rPr lang="en-US" sz="2800" dirty="0"/>
              <a:t>O, leaving </a:t>
            </a:r>
            <a:r>
              <a:rPr lang="en-US" sz="2800" dirty="0">
                <a:solidFill>
                  <a:srgbClr val="196322"/>
                </a:solidFill>
              </a:rPr>
              <a:t>OH</a:t>
            </a:r>
            <a:r>
              <a:rPr lang="en-US" sz="2800" baseline="30000" dirty="0">
                <a:solidFill>
                  <a:srgbClr val="196322"/>
                </a:solidFill>
              </a:rPr>
              <a:t>–</a:t>
            </a:r>
          </a:p>
          <a:p>
            <a:pPr lvl="2">
              <a:defRPr/>
            </a:pPr>
            <a:r>
              <a:rPr lang="en-US" sz="2800" dirty="0"/>
              <a:t>if [</a:t>
            </a:r>
            <a:r>
              <a:rPr lang="en-US" sz="2800" dirty="0">
                <a:solidFill>
                  <a:srgbClr val="46D057"/>
                </a:solidFill>
              </a:rPr>
              <a:t>H</a:t>
            </a:r>
            <a:r>
              <a:rPr lang="en-US" sz="2800" baseline="30000" dirty="0">
                <a:solidFill>
                  <a:srgbClr val="46D057"/>
                </a:solidFill>
              </a:rPr>
              <a:t>+</a:t>
            </a:r>
            <a:r>
              <a:rPr lang="en-US" sz="2800" dirty="0"/>
              <a:t>]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= [</a:t>
            </a:r>
            <a:r>
              <a:rPr lang="en-US" sz="2800" baseline="30000" dirty="0">
                <a:solidFill>
                  <a:srgbClr val="46D057"/>
                </a:solidFill>
              </a:rPr>
              <a:t>-</a:t>
            </a:r>
            <a:r>
              <a:rPr lang="en-US" sz="2800" dirty="0">
                <a:solidFill>
                  <a:srgbClr val="46D057"/>
                </a:solidFill>
              </a:rPr>
              <a:t>OH</a:t>
            </a:r>
            <a:r>
              <a:rPr lang="en-US" sz="2800" dirty="0"/>
              <a:t>], water is </a:t>
            </a:r>
            <a:r>
              <a:rPr lang="en-US" sz="2800" u="sng" dirty="0">
                <a:solidFill>
                  <a:schemeClr val="accent1"/>
                </a:solidFill>
              </a:rPr>
              <a:t>neutral </a:t>
            </a:r>
            <a:endParaRPr lang="en-US" sz="2800" dirty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US" sz="2800" dirty="0"/>
              <a:t>if [</a:t>
            </a:r>
            <a:r>
              <a:rPr lang="en-US" sz="2800" dirty="0">
                <a:solidFill>
                  <a:srgbClr val="46D057"/>
                </a:solidFill>
              </a:rPr>
              <a:t>H</a:t>
            </a:r>
            <a:r>
              <a:rPr lang="en-US" sz="2800" baseline="30000" dirty="0">
                <a:solidFill>
                  <a:srgbClr val="46D057"/>
                </a:solidFill>
              </a:rPr>
              <a:t>+</a:t>
            </a:r>
            <a:r>
              <a:rPr lang="en-US" sz="2800" dirty="0"/>
              <a:t>]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&gt; [</a:t>
            </a:r>
            <a:r>
              <a:rPr lang="en-US" sz="2800" baseline="30000" dirty="0">
                <a:solidFill>
                  <a:srgbClr val="46D057"/>
                </a:solidFill>
              </a:rPr>
              <a:t>-</a:t>
            </a:r>
            <a:r>
              <a:rPr lang="en-US" sz="2800" dirty="0">
                <a:solidFill>
                  <a:srgbClr val="46D057"/>
                </a:solidFill>
              </a:rPr>
              <a:t>OH</a:t>
            </a:r>
            <a:r>
              <a:rPr lang="en-US" sz="2800" dirty="0"/>
              <a:t>], water is </a:t>
            </a:r>
            <a:r>
              <a:rPr lang="en-US" sz="2800" u="sng" dirty="0">
                <a:solidFill>
                  <a:srgbClr val="0000FF"/>
                </a:solidFill>
              </a:rPr>
              <a:t>acidic</a:t>
            </a:r>
            <a:endParaRPr lang="en-US" sz="2800" dirty="0">
              <a:solidFill>
                <a:srgbClr val="0000FF"/>
              </a:solidFill>
            </a:endParaRPr>
          </a:p>
          <a:p>
            <a:pPr lvl="2">
              <a:defRPr/>
            </a:pPr>
            <a:r>
              <a:rPr lang="en-US" sz="2800" dirty="0"/>
              <a:t>if [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800" dirty="0"/>
              <a:t>]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&lt; [</a:t>
            </a:r>
            <a:r>
              <a:rPr lang="en-US" sz="2800" baseline="30000" dirty="0">
                <a:solidFill>
                  <a:srgbClr val="46D057"/>
                </a:solidFill>
              </a:rPr>
              <a:t>-</a:t>
            </a:r>
            <a:r>
              <a:rPr lang="en-US" sz="2800" dirty="0">
                <a:solidFill>
                  <a:srgbClr val="46D057"/>
                </a:solidFill>
              </a:rPr>
              <a:t>OH</a:t>
            </a:r>
            <a:r>
              <a:rPr lang="en-US" sz="2800" dirty="0"/>
              <a:t>],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water is </a:t>
            </a:r>
            <a:r>
              <a:rPr lang="en-US" sz="2800" u="sng" dirty="0" smtClean="0">
                <a:solidFill>
                  <a:srgbClr val="FF0000"/>
                </a:solidFill>
              </a:rPr>
              <a:t>basic</a:t>
            </a:r>
          </a:p>
          <a:p>
            <a:pPr lvl="2">
              <a:defRPr/>
            </a:pPr>
            <a:endParaRPr lang="en-US" sz="3200" u="sng" dirty="0">
              <a:solidFill>
                <a:srgbClr val="CC0000"/>
              </a:solidFill>
            </a:endParaRPr>
          </a:p>
          <a:p>
            <a:pPr lvl="2">
              <a:defRPr/>
            </a:pPr>
            <a:endParaRPr lang="en-US" sz="3200" u="sng" dirty="0" smtClean="0">
              <a:solidFill>
                <a:srgbClr val="CC0000"/>
              </a:solidFill>
            </a:endParaRPr>
          </a:p>
          <a:p>
            <a:pPr lvl="2">
              <a:defRPr/>
            </a:pPr>
            <a:endParaRPr lang="en-US" sz="3200" u="sng" dirty="0" smtClean="0">
              <a:solidFill>
                <a:srgbClr val="CC0000"/>
              </a:solidFill>
            </a:endParaRPr>
          </a:p>
          <a:p>
            <a:pPr lvl="2">
              <a:defRPr/>
            </a:pPr>
            <a:endParaRPr lang="en-US" sz="2800" u="sng" dirty="0">
              <a:solidFill>
                <a:srgbClr val="CC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667000" y="4495800"/>
            <a:ext cx="3706266" cy="609600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US" sz="3400" dirty="0">
                <a:solidFill>
                  <a:srgbClr val="000000"/>
                </a:solidFill>
                <a:cs typeface="+mn-cs"/>
              </a:rPr>
              <a:t>H</a:t>
            </a:r>
            <a:r>
              <a:rPr lang="en-US" sz="3400" baseline="-25000" dirty="0">
                <a:solidFill>
                  <a:srgbClr val="000000"/>
                </a:solidFill>
                <a:cs typeface="+mn-cs"/>
              </a:rPr>
              <a:t>2</a:t>
            </a:r>
            <a:r>
              <a:rPr lang="en-US" sz="3400" dirty="0">
                <a:solidFill>
                  <a:srgbClr val="000000"/>
                </a:solidFill>
                <a:cs typeface="+mn-cs"/>
              </a:rPr>
              <a:t>O </a:t>
            </a:r>
            <a:r>
              <a:rPr lang="en-US" sz="3400" dirty="0">
                <a:solidFill>
                  <a:srgbClr val="000000"/>
                </a:solidFill>
                <a:cs typeface="+mn-cs"/>
                <a:sym typeface="Symbol" charset="0"/>
              </a:rPr>
              <a:t> H</a:t>
            </a:r>
            <a:r>
              <a:rPr lang="en-US" sz="3400" baseline="30000" dirty="0">
                <a:solidFill>
                  <a:srgbClr val="000000"/>
                </a:solidFill>
                <a:cs typeface="+mn-cs"/>
                <a:sym typeface="Symbol" charset="0"/>
              </a:rPr>
              <a:t>+</a:t>
            </a:r>
            <a:r>
              <a:rPr lang="en-US" sz="3400" dirty="0">
                <a:solidFill>
                  <a:srgbClr val="000000"/>
                </a:solidFill>
                <a:cs typeface="+mn-cs"/>
                <a:sym typeface="Symbol" charset="0"/>
              </a:rPr>
              <a:t> + OH</a:t>
            </a:r>
            <a:r>
              <a:rPr lang="en-US" sz="3400" baseline="30000" dirty="0">
                <a:solidFill>
                  <a:srgbClr val="000000"/>
                </a:solidFill>
                <a:cs typeface="+mn-cs"/>
                <a:sym typeface="Symbol" charset="0"/>
              </a:rPr>
              <a:t>–</a:t>
            </a:r>
            <a:endParaRPr lang="en-US" sz="3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What is pH?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7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295400"/>
            <a:ext cx="4114800" cy="477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optimum </a:t>
            </a:r>
            <a:r>
              <a:rPr lang="en-US" sz="2800" dirty="0" smtClean="0"/>
              <a:t>growth, Soil should have a pH range of 6.0-7.0.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pH is important for high yielding and profitable soybeans</a:t>
            </a:r>
          </a:p>
          <a:p>
            <a:r>
              <a:rPr lang="en-US" sz="2400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 pH of 6.3-6.5 is ideal for maximum Nitrogen fixation and nutrient availability </a:t>
            </a:r>
          </a:p>
        </p:txBody>
      </p:sp>
      <p:pic>
        <p:nvPicPr>
          <p:cNvPr id="14" name="Picture 13" descr="Screen Shot 2015-05-11 at 4.18.4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/>
          <a:stretch/>
        </p:blipFill>
        <p:spPr>
          <a:xfrm>
            <a:off x="457200" y="838200"/>
            <a:ext cx="3962400" cy="435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5029200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rgbClr val="1B732D"/>
                </a:solidFill>
              </a:rPr>
              <a:t>Wiki.CA</a:t>
            </a:r>
            <a:endParaRPr lang="en-US" sz="900" dirty="0">
              <a:solidFill>
                <a:srgbClr val="1B73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6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1" y="2133600"/>
            <a:ext cx="4114800" cy="3276600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4300" b="1" dirty="0" smtClean="0">
                <a:latin typeface="Arial"/>
                <a:cs typeface="Arial"/>
              </a:rPr>
              <a:t>Mayonnaise</a:t>
            </a:r>
          </a:p>
          <a:p>
            <a:r>
              <a:rPr lang="en-US" sz="4300" b="1" dirty="0" smtClean="0">
                <a:latin typeface="Arial"/>
                <a:cs typeface="Arial"/>
              </a:rPr>
              <a:t>Biofuel</a:t>
            </a:r>
          </a:p>
          <a:p>
            <a:r>
              <a:rPr lang="en-US" sz="4300" b="1" dirty="0" smtClean="0">
                <a:latin typeface="Arial"/>
                <a:cs typeface="Arial"/>
              </a:rPr>
              <a:t>Foam car seating</a:t>
            </a:r>
          </a:p>
          <a:p>
            <a:r>
              <a:rPr lang="en-US" sz="4300" b="1" dirty="0" smtClean="0">
                <a:latin typeface="Arial"/>
                <a:cs typeface="Arial"/>
              </a:rPr>
              <a:t>Lubricant</a:t>
            </a:r>
          </a:p>
          <a:p>
            <a:r>
              <a:rPr lang="en-US" sz="4300" b="1" dirty="0" smtClean="0">
                <a:latin typeface="Arial"/>
                <a:cs typeface="Arial"/>
              </a:rPr>
              <a:t>Cleaners</a:t>
            </a:r>
          </a:p>
          <a:p>
            <a:r>
              <a:rPr lang="en-US" sz="4300" b="1" dirty="0" smtClean="0">
                <a:latin typeface="Arial"/>
                <a:cs typeface="Arial"/>
              </a:rPr>
              <a:t>Paint</a:t>
            </a:r>
          </a:p>
          <a:p>
            <a:r>
              <a:rPr lang="en-US" sz="4300" b="1" dirty="0" smtClean="0">
                <a:latin typeface="Arial"/>
                <a:cs typeface="Arial"/>
              </a:rPr>
              <a:t>Astroturf</a:t>
            </a:r>
          </a:p>
          <a:p>
            <a:r>
              <a:rPr lang="en-US" sz="4300" b="1" dirty="0" smtClean="0">
                <a:latin typeface="Arial"/>
                <a:cs typeface="Arial"/>
              </a:rPr>
              <a:t>Lip Balm</a:t>
            </a:r>
          </a:p>
          <a:p>
            <a:r>
              <a:rPr lang="en-US" sz="4300" b="1" dirty="0" smtClean="0">
                <a:latin typeface="Arial"/>
                <a:cs typeface="Arial"/>
              </a:rPr>
              <a:t>Cooking Oil</a:t>
            </a:r>
          </a:p>
          <a:p>
            <a:r>
              <a:rPr lang="en-US" sz="4300" b="1" dirty="0" smtClean="0">
                <a:latin typeface="Arial"/>
                <a:cs typeface="Arial"/>
              </a:rPr>
              <a:t>Ink</a:t>
            </a:r>
          </a:p>
          <a:p>
            <a:r>
              <a:rPr lang="en-US" sz="4300" b="1" dirty="0" smtClean="0">
                <a:latin typeface="Arial"/>
                <a:cs typeface="Arial"/>
              </a:rPr>
              <a:t>Infant Formula </a:t>
            </a:r>
          </a:p>
          <a:p>
            <a:r>
              <a:rPr lang="en-US" sz="4300" b="1" dirty="0" smtClean="0">
                <a:latin typeface="Arial"/>
                <a:cs typeface="Arial"/>
              </a:rPr>
              <a:t>Livestock Feed </a:t>
            </a:r>
          </a:p>
          <a:p>
            <a:r>
              <a:rPr lang="en-US" sz="4300" b="1" dirty="0" smtClean="0">
                <a:latin typeface="Arial"/>
                <a:cs typeface="Arial"/>
              </a:rPr>
              <a:t>Fish Food</a:t>
            </a:r>
          </a:p>
          <a:p>
            <a:r>
              <a:rPr lang="en-US" sz="4300" b="1" dirty="0" smtClean="0">
                <a:latin typeface="Arial"/>
                <a:cs typeface="Arial"/>
              </a:rPr>
              <a:t>Salad Dressing </a:t>
            </a:r>
          </a:p>
          <a:p>
            <a:r>
              <a:rPr lang="en-US" sz="4300" b="1" dirty="0" smtClean="0">
                <a:latin typeface="Arial"/>
                <a:cs typeface="Arial"/>
              </a:rPr>
              <a:t>Crayons</a:t>
            </a:r>
          </a:p>
          <a:p>
            <a:r>
              <a:rPr lang="en-US" sz="4300" b="1" dirty="0" smtClean="0">
                <a:latin typeface="Arial"/>
                <a:cs typeface="Arial"/>
              </a:rPr>
              <a:t>Tofu</a:t>
            </a:r>
          </a:p>
          <a:p>
            <a:r>
              <a:rPr lang="en-US" sz="4300" b="1" dirty="0" smtClean="0">
                <a:latin typeface="Arial"/>
                <a:cs typeface="Arial"/>
              </a:rPr>
              <a:t>Candles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334000"/>
            <a:ext cx="5617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B732D"/>
                </a:solidFill>
                <a:latin typeface="+mj-lt"/>
              </a:rPr>
              <a:t>Soybeans!</a:t>
            </a:r>
            <a:endParaRPr lang="en-US" sz="2400" b="1" dirty="0">
              <a:solidFill>
                <a:srgbClr val="1B732D"/>
              </a:solidFill>
              <a:latin typeface="+mj-lt"/>
            </a:endParaRPr>
          </a:p>
        </p:txBody>
      </p:sp>
      <p:pic>
        <p:nvPicPr>
          <p:cNvPr id="6" name="Picture 5" descr="Screen Shot 2015-07-14 at 10.12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57600"/>
            <a:ext cx="2057400" cy="1400991"/>
          </a:xfrm>
          <a:prstGeom prst="rect">
            <a:avLst/>
          </a:prstGeom>
        </p:spPr>
      </p:pic>
      <p:pic>
        <p:nvPicPr>
          <p:cNvPr id="8" name="Picture 7" descr="Screen Shot 2015-07-14 at 10.13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2325579" cy="1371600"/>
          </a:xfrm>
          <a:prstGeom prst="rect">
            <a:avLst/>
          </a:prstGeom>
        </p:spPr>
      </p:pic>
      <p:pic>
        <p:nvPicPr>
          <p:cNvPr id="9" name="Picture 8" descr="Screen Shot 2015-07-14 at 10.14.56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4"/>
          <a:stretch/>
        </p:blipFill>
        <p:spPr>
          <a:xfrm>
            <a:off x="152400" y="3962400"/>
            <a:ext cx="2328849" cy="1168673"/>
          </a:xfrm>
          <a:prstGeom prst="rect">
            <a:avLst/>
          </a:prstGeom>
        </p:spPr>
      </p:pic>
      <p:pic>
        <p:nvPicPr>
          <p:cNvPr id="10" name="Picture 9" descr="Screen Shot 2015-07-14 at 10.16.0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38350"/>
            <a:ext cx="2057400" cy="1543050"/>
          </a:xfrm>
          <a:prstGeom prst="rect">
            <a:avLst/>
          </a:prstGeom>
        </p:spPr>
      </p:pic>
      <p:pic>
        <p:nvPicPr>
          <p:cNvPr id="12" name="Picture 11" descr="10479102635_c38e4e6d82_m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5" b="7499"/>
          <a:stretch/>
        </p:blipFill>
        <p:spPr>
          <a:xfrm>
            <a:off x="152400" y="1066800"/>
            <a:ext cx="2345228" cy="13469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0" y="5029200"/>
            <a:ext cx="22120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Images from the 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85707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What </a:t>
            </a:r>
            <a:r>
              <a:rPr lang="en-US" sz="3600" dirty="0">
                <a:solidFill>
                  <a:srgbClr val="196322"/>
                </a:solidFill>
                <a:latin typeface="+mj-lt"/>
              </a:rPr>
              <a:t>D</a:t>
            </a:r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o These </a:t>
            </a:r>
            <a:r>
              <a:rPr lang="en-US" sz="3600" dirty="0">
                <a:solidFill>
                  <a:srgbClr val="196322"/>
                </a:solidFill>
                <a:latin typeface="+mj-lt"/>
              </a:rPr>
              <a:t>H</a:t>
            </a:r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ave in Common?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33475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_Brosse_à_Saint-Lambert-des-Bois_le_24_août_2011_-_1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1B732D"/>
                </a:solidFill>
                <a:latin typeface="+mn-lt"/>
              </a:rPr>
              <a:t>Grownextgen.org</a:t>
            </a:r>
            <a:r>
              <a:rPr lang="en-US" sz="3600" dirty="0" smtClean="0">
                <a:solidFill>
                  <a:srgbClr val="1B732D"/>
                </a:solidFill>
                <a:latin typeface="+mn-lt"/>
              </a:rPr>
              <a:t> </a:t>
            </a:r>
            <a:endParaRPr lang="en-US" sz="3600" dirty="0">
              <a:solidFill>
                <a:srgbClr val="1B732D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1B732D"/>
                </a:solidFill>
                <a:latin typeface="+mn-lt"/>
              </a:rPr>
              <a:t>Soyohio.org</a:t>
            </a:r>
            <a:endParaRPr lang="en-US" sz="3600" dirty="0">
              <a:solidFill>
                <a:srgbClr val="1B732D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1B732D"/>
                </a:solidFill>
                <a:latin typeface="+mn-lt"/>
              </a:rPr>
              <a:t>Unitedsoybean.org</a:t>
            </a:r>
            <a:endParaRPr lang="en-US" sz="3600" dirty="0">
              <a:solidFill>
                <a:srgbClr val="1B732D"/>
              </a:solidFill>
              <a:latin typeface="+mn-lt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To Learn More Visit: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65793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_Brosse_à_Saint-Lambert-des-Bois_le_24_août_2011_-_12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pic>
        <p:nvPicPr>
          <p:cNvPr id="10" name="Content Placeholder 3" descr="Screen Shot 2015-07-14 at 10.24.13 A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1654"/>
          <a:stretch>
            <a:fillRect/>
          </a:stretch>
        </p:blipFill>
        <p:spPr>
          <a:xfrm>
            <a:off x="5334000" y="2971800"/>
            <a:ext cx="3356289" cy="175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648200" cy="914400"/>
          </a:xfrm>
        </p:spPr>
        <p:txBody>
          <a:bodyPr/>
          <a:lstStyle/>
          <a:p>
            <a:r>
              <a:rPr lang="en-US" dirty="0"/>
              <a:t>What is in a Soybean?</a:t>
            </a:r>
          </a:p>
        </p:txBody>
      </p:sp>
      <p:pic>
        <p:nvPicPr>
          <p:cNvPr id="8" name="Picture 7" descr="Screen Shot 2015-07-14 at 10.02.15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6840" r="4745" b="6979"/>
          <a:stretch/>
        </p:blipFill>
        <p:spPr>
          <a:xfrm>
            <a:off x="152400" y="1295400"/>
            <a:ext cx="4862260" cy="3527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8768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029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Soybeans - Soil </a:t>
            </a:r>
            <a:r>
              <a:rPr lang="en-US" dirty="0" smtClean="0">
                <a:solidFill>
                  <a:schemeClr val="accent1"/>
                </a:solidFill>
              </a:rPr>
              <a:t>oil (</a:t>
            </a:r>
            <a:r>
              <a:rPr lang="en-US" dirty="0" smtClean="0">
                <a:solidFill>
                  <a:schemeClr val="accent1"/>
                </a:solidFill>
              </a:rPr>
              <a:t>Fats/Lipids) = </a:t>
            </a:r>
            <a:r>
              <a:rPr lang="en-US" dirty="0">
                <a:solidFill>
                  <a:schemeClr val="accent1"/>
                </a:solidFill>
              </a:rPr>
              <a:t>Soy </a:t>
            </a:r>
            <a:r>
              <a:rPr lang="en-US" dirty="0" smtClean="0">
                <a:solidFill>
                  <a:schemeClr val="accent1"/>
                </a:solidFill>
              </a:rPr>
              <a:t>meal (</a:t>
            </a:r>
            <a:r>
              <a:rPr lang="en-US" dirty="0" smtClean="0">
                <a:solidFill>
                  <a:schemeClr val="accent1"/>
                </a:solidFill>
              </a:rPr>
              <a:t>Protein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47244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8348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7896" r="53" b="10481"/>
          <a:stretch/>
        </p:blipFill>
        <p:spPr>
          <a:xfrm>
            <a:off x="0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143000"/>
            <a:ext cx="5257800" cy="4493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196322"/>
                </a:solidFill>
              </a:rPr>
              <a:t>P</a:t>
            </a:r>
            <a:r>
              <a:rPr lang="en-US" sz="2600" b="1" dirty="0" smtClean="0">
                <a:solidFill>
                  <a:srgbClr val="196322"/>
                </a:solidFill>
              </a:rPr>
              <a:t>lants </a:t>
            </a:r>
            <a:r>
              <a:rPr lang="en-US" sz="2600" b="1" dirty="0">
                <a:solidFill>
                  <a:srgbClr val="196322"/>
                </a:solidFill>
              </a:rPr>
              <a:t>need nutrients </a:t>
            </a:r>
            <a:r>
              <a:rPr lang="en-US" sz="2600" b="1" dirty="0" smtClean="0">
                <a:solidFill>
                  <a:srgbClr val="196322"/>
                </a:solidFill>
              </a:rPr>
              <a:t>to: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Flower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P</a:t>
            </a:r>
            <a:r>
              <a:rPr lang="en-US" sz="2600" dirty="0" smtClean="0"/>
              <a:t>roduce </a:t>
            </a:r>
            <a:r>
              <a:rPr lang="en-US" sz="2600" dirty="0"/>
              <a:t>seeds 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P</a:t>
            </a:r>
            <a:r>
              <a:rPr lang="en-US" sz="2600" dirty="0" smtClean="0"/>
              <a:t>roduce fruit</a:t>
            </a:r>
            <a:r>
              <a:rPr lang="en-US" sz="2600" b="1" dirty="0" smtClean="0"/>
              <a:t>  </a:t>
            </a:r>
          </a:p>
          <a:p>
            <a:pPr marL="457200" indent="-457200">
              <a:buFont typeface="Arial"/>
              <a:buChar char="•"/>
            </a:pPr>
            <a:endParaRPr lang="en-US" sz="2600" b="1" dirty="0" smtClean="0"/>
          </a:p>
          <a:p>
            <a:r>
              <a:rPr lang="en-US" sz="2600" b="1" dirty="0" smtClean="0">
                <a:solidFill>
                  <a:schemeClr val="accent6"/>
                </a:solidFill>
              </a:rPr>
              <a:t>Plants need: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Sunlight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S</a:t>
            </a:r>
            <a:r>
              <a:rPr lang="en-US" sz="2600" dirty="0" smtClean="0"/>
              <a:t>oil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W</a:t>
            </a:r>
            <a:r>
              <a:rPr lang="en-US" sz="2600" dirty="0" smtClean="0"/>
              <a:t>ater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K</a:t>
            </a:r>
            <a:r>
              <a:rPr lang="en-US" sz="2600" dirty="0" smtClean="0"/>
              <a:t>ey </a:t>
            </a:r>
            <a:r>
              <a:rPr lang="en-US" sz="2600" dirty="0"/>
              <a:t>nutrients </a:t>
            </a:r>
            <a:r>
              <a:rPr lang="en-US" sz="2600" dirty="0" smtClean="0"/>
              <a:t>are </a:t>
            </a:r>
            <a:r>
              <a:rPr lang="en-US" sz="2600" dirty="0"/>
              <a:t>often added with fertilizers (N, P, K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2" name="Picture 1" descr="Screen Shot 2015-07-16 at 1.48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14800"/>
            <a:ext cx="1600200" cy="1904999"/>
          </a:xfrm>
          <a:prstGeom prst="rect">
            <a:avLst/>
          </a:prstGeom>
        </p:spPr>
      </p:pic>
      <p:pic>
        <p:nvPicPr>
          <p:cNvPr id="7" name="Picture 6" descr="Screen Shot 2015-07-16 at 1.53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427016" cy="2311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8358" y="3883968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358" y="60198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846" y="496669"/>
            <a:ext cx="853135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Photosynthesis 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46" y="1295400"/>
            <a:ext cx="8531353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are </a:t>
            </a:r>
            <a:r>
              <a:rPr lang="en-US" sz="2800" b="1" dirty="0"/>
              <a:t>autotrophs</a:t>
            </a:r>
            <a:r>
              <a:rPr lang="en-US" sz="2800" i="1" dirty="0"/>
              <a:t> </a:t>
            </a:r>
            <a:r>
              <a:rPr lang="en-US" sz="2800" dirty="0"/>
              <a:t>or</a:t>
            </a:r>
            <a:r>
              <a:rPr lang="en-US" sz="2800" i="1" dirty="0"/>
              <a:t> </a:t>
            </a:r>
            <a:r>
              <a:rPr lang="en-US" sz="2800" b="1" dirty="0"/>
              <a:t>producers</a:t>
            </a:r>
            <a:r>
              <a:rPr lang="en-US" sz="2800" dirty="0"/>
              <a:t>, they utilize sunlight and surrounding compounds to make glucose (sugar) that is used for energy.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134142"/>
            <a:ext cx="8531353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4AA33"/>
                </a:solidFill>
              </a:rPr>
              <a:t>__CO</a:t>
            </a:r>
            <a:r>
              <a:rPr lang="en-US" sz="3600" b="1" baseline="-25000" dirty="0" smtClean="0">
                <a:solidFill>
                  <a:srgbClr val="84AA33"/>
                </a:solidFill>
              </a:rPr>
              <a:t>2 </a:t>
            </a:r>
            <a:r>
              <a:rPr lang="en-US" sz="3600" b="1" dirty="0" smtClean="0"/>
              <a:t>+ </a:t>
            </a:r>
            <a:r>
              <a:rPr lang="en-US" sz="3600" b="1" dirty="0" smtClean="0">
                <a:solidFill>
                  <a:srgbClr val="3366FF"/>
                </a:solidFill>
              </a:rPr>
              <a:t>___H</a:t>
            </a:r>
            <a:r>
              <a:rPr lang="en-US" sz="3600" b="1" baseline="-25000" dirty="0" smtClean="0">
                <a:solidFill>
                  <a:srgbClr val="3366FF"/>
                </a:solidFill>
              </a:rPr>
              <a:t>2</a:t>
            </a:r>
            <a:r>
              <a:rPr lang="en-US" sz="3600" b="1" dirty="0" smtClean="0">
                <a:solidFill>
                  <a:srgbClr val="3366FF"/>
                </a:solidFill>
              </a:rPr>
              <a:t>0</a:t>
            </a:r>
            <a:r>
              <a:rPr lang="en-US" sz="3600" b="1" dirty="0" smtClean="0"/>
              <a:t>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unlight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rgbClr val="F100DB"/>
                </a:solidFill>
              </a:rPr>
              <a:t>C</a:t>
            </a:r>
            <a:r>
              <a:rPr lang="en-US" sz="3600" b="1" baseline="-25000" dirty="0" smtClean="0">
                <a:solidFill>
                  <a:srgbClr val="F100DB"/>
                </a:solidFill>
              </a:rPr>
              <a:t>6</a:t>
            </a:r>
            <a:r>
              <a:rPr lang="en-US" sz="3600" b="1" dirty="0" smtClean="0">
                <a:solidFill>
                  <a:srgbClr val="F100DB"/>
                </a:solidFill>
              </a:rPr>
              <a:t>H</a:t>
            </a:r>
            <a:r>
              <a:rPr lang="en-US" sz="3600" b="1" baseline="-25000" dirty="0" smtClean="0">
                <a:solidFill>
                  <a:srgbClr val="F100DB"/>
                </a:solidFill>
              </a:rPr>
              <a:t>12</a:t>
            </a:r>
            <a:r>
              <a:rPr lang="en-US" sz="3600" b="1" dirty="0" smtClean="0">
                <a:solidFill>
                  <a:srgbClr val="F100DB"/>
                </a:solidFill>
              </a:rPr>
              <a:t>O</a:t>
            </a:r>
            <a:r>
              <a:rPr lang="en-US" sz="3600" b="1" baseline="-25000" dirty="0" smtClean="0">
                <a:solidFill>
                  <a:srgbClr val="F100DB"/>
                </a:solidFill>
              </a:rPr>
              <a:t>6</a:t>
            </a:r>
            <a:r>
              <a:rPr lang="en-US" sz="3600" b="1" dirty="0" smtClean="0"/>
              <a:t> +</a:t>
            </a:r>
            <a:r>
              <a:rPr lang="en-US" sz="3600" b="1" dirty="0" smtClean="0">
                <a:solidFill>
                  <a:srgbClr val="FF6600"/>
                </a:solidFill>
              </a:rPr>
              <a:t>___O</a:t>
            </a:r>
            <a:r>
              <a:rPr lang="en-US" sz="3600" b="1" baseline="-25000" dirty="0" smtClean="0">
                <a:solidFill>
                  <a:srgbClr val="FF6600"/>
                </a:solidFill>
              </a:rPr>
              <a:t>2</a:t>
            </a:r>
          </a:p>
          <a:p>
            <a:r>
              <a:rPr lang="en-US" sz="3600" b="1" baseline="-25000" dirty="0" smtClean="0">
                <a:solidFill>
                  <a:schemeClr val="accent4"/>
                </a:solidFill>
              </a:rPr>
              <a:t>Carbon    </a:t>
            </a:r>
            <a:r>
              <a:rPr lang="en-US" sz="3600" b="1" baseline="-25000" dirty="0" smtClean="0">
                <a:solidFill>
                  <a:srgbClr val="000000"/>
                </a:solidFill>
              </a:rPr>
              <a:t>+</a:t>
            </a:r>
            <a:r>
              <a:rPr lang="en-US" sz="3600" b="1" baseline="-25000" dirty="0" smtClean="0">
                <a:solidFill>
                  <a:schemeClr val="accent4"/>
                </a:solidFill>
              </a:rPr>
              <a:t>      </a:t>
            </a:r>
            <a:r>
              <a:rPr lang="en-US" sz="3600" b="1" baseline="-25000" dirty="0" smtClean="0">
                <a:solidFill>
                  <a:srgbClr val="3366FF"/>
                </a:solidFill>
              </a:rPr>
              <a:t>Water</a:t>
            </a:r>
            <a:r>
              <a:rPr lang="en-US" sz="3600" b="1" baseline="-25000" dirty="0" smtClean="0"/>
              <a:t>                     </a:t>
            </a:r>
            <a:r>
              <a:rPr lang="en-US" sz="3600" b="1" baseline="-25000" dirty="0" smtClean="0">
                <a:solidFill>
                  <a:srgbClr val="F100DB"/>
                </a:solidFill>
              </a:rPr>
              <a:t>Glucose	</a:t>
            </a:r>
            <a:r>
              <a:rPr lang="en-US" sz="3600" b="1" baseline="-25000" dirty="0" smtClean="0">
                <a:solidFill>
                  <a:srgbClr val="000000"/>
                </a:solidFill>
              </a:rPr>
              <a:t>+</a:t>
            </a:r>
            <a:r>
              <a:rPr lang="en-US" sz="3600" b="1" dirty="0" smtClean="0">
                <a:solidFill>
                  <a:srgbClr val="F100DB"/>
                </a:solidFill>
              </a:rPr>
              <a:t>  </a:t>
            </a:r>
            <a:r>
              <a:rPr lang="en-US" sz="3600" b="1" baseline="-25000" dirty="0" smtClean="0">
                <a:solidFill>
                  <a:srgbClr val="FF6600"/>
                </a:solidFill>
              </a:rPr>
              <a:t>Oxygen</a:t>
            </a:r>
            <a:r>
              <a:rPr lang="en-US" sz="3600" b="1" dirty="0" smtClean="0">
                <a:solidFill>
                  <a:srgbClr val="FF6600"/>
                </a:solidFill>
              </a:rPr>
              <a:t> 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r>
              <a:rPr lang="en-US" sz="3600" b="1" baseline="-25000" dirty="0" smtClean="0">
                <a:solidFill>
                  <a:schemeClr val="accent4"/>
                </a:solidFill>
              </a:rPr>
              <a:t>Dioxide</a:t>
            </a:r>
            <a:endParaRPr lang="en-US" sz="3600" b="1" dirty="0" smtClean="0">
              <a:solidFill>
                <a:srgbClr val="FF6600"/>
              </a:solidFill>
            </a:endParaRPr>
          </a:p>
          <a:p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2400" y="3810000"/>
            <a:ext cx="9042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295400"/>
            <a:ext cx="5582356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receive Nitrogen from soil, Nitrogen-fixing bacteria found in the nodules on the roots of some plants, and fertilizers. 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Nitrogen allows plants to grow tall and healthy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Nitrogen is necessary </a:t>
            </a:r>
            <a:r>
              <a:rPr lang="en-US" sz="2800"/>
              <a:t>for </a:t>
            </a:r>
            <a:r>
              <a:rPr lang="en-US" sz="2800" smtClean="0"/>
              <a:t>chlorophyll</a:t>
            </a:r>
            <a:endParaRPr lang="en-US" sz="2800" dirty="0"/>
          </a:p>
        </p:txBody>
      </p:sp>
      <p:pic>
        <p:nvPicPr>
          <p:cNvPr id="10" name="Picture 9" descr="Screen Shot 2015-05-11 at 3.31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36089"/>
            <a:ext cx="1524000" cy="15072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55626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Nitrogen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1676400"/>
            <a:ext cx="1905000" cy="22775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thelas Regular"/>
                <a:cs typeface="Athelas Regular"/>
              </a:rPr>
              <a:t>7</a:t>
            </a:r>
          </a:p>
          <a:p>
            <a:pPr algn="ctr"/>
            <a:r>
              <a:rPr lang="en-US" sz="5000" b="1" dirty="0" smtClean="0">
                <a:solidFill>
                  <a:schemeClr val="tx1"/>
                </a:solidFill>
                <a:latin typeface="Athelas Regular"/>
                <a:cs typeface="Athelas Regular"/>
              </a:rPr>
              <a:t>N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Nitrogen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thelas Regular"/>
                <a:cs typeface="Athelas Regular"/>
              </a:rPr>
              <a:t>14.00674</a:t>
            </a:r>
          </a:p>
        </p:txBody>
      </p:sp>
    </p:spTree>
    <p:extLst>
      <p:ext uri="{BB962C8B-B14F-4D97-AF65-F5344CB8AC3E}">
        <p14:creationId xmlns:p14="http://schemas.microsoft.com/office/powerpoint/2010/main" val="121632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371600"/>
            <a:ext cx="51816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receive Phosphorus from the soil and fertilizers.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Helps </a:t>
            </a:r>
            <a:r>
              <a:rPr lang="en-US" sz="2800" dirty="0"/>
              <a:t>plants grow tall and develop roots, flowers and </a:t>
            </a:r>
            <a:r>
              <a:rPr lang="en-US" sz="2800" dirty="0" smtClean="0"/>
              <a:t>seeds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Phosphorus assists with </a:t>
            </a:r>
            <a:r>
              <a:rPr lang="en-US" sz="2800" dirty="0" smtClean="0"/>
              <a:t>respiration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Plants need Phosphorous to </a:t>
            </a:r>
            <a:r>
              <a:rPr lang="en-US" sz="2800" dirty="0" smtClean="0"/>
              <a:t>reproduce</a:t>
            </a:r>
            <a:endParaRPr lang="en-US" sz="2800" dirty="0"/>
          </a:p>
        </p:txBody>
      </p:sp>
      <p:pic>
        <p:nvPicPr>
          <p:cNvPr id="5" name="Picture 4" descr="Screen Shot 2015-07-16 at 1.55.0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/>
          <a:stretch/>
        </p:blipFill>
        <p:spPr>
          <a:xfrm>
            <a:off x="6934200" y="4038600"/>
            <a:ext cx="1981200" cy="1827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200" y="5865168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Phosphorus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878" y="1676400"/>
            <a:ext cx="2492022" cy="22775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thelas Regular"/>
                <a:cs typeface="Athelas Regular"/>
              </a:rPr>
              <a:t>15</a:t>
            </a:r>
          </a:p>
          <a:p>
            <a:pPr algn="ctr"/>
            <a:r>
              <a:rPr lang="en-US" sz="5000" b="1" dirty="0" smtClean="0">
                <a:solidFill>
                  <a:schemeClr val="tx1"/>
                </a:solidFill>
                <a:latin typeface="Athelas Regular"/>
                <a:cs typeface="Athelas Regular"/>
              </a:rPr>
              <a:t>P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Phosphorus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thelas Regular"/>
                <a:cs typeface="Athelas Regular"/>
              </a:rPr>
              <a:t>30.983761</a:t>
            </a:r>
          </a:p>
        </p:txBody>
      </p:sp>
    </p:spTree>
    <p:extLst>
      <p:ext uri="{BB962C8B-B14F-4D97-AF65-F5344CB8AC3E}">
        <p14:creationId xmlns:p14="http://schemas.microsoft.com/office/powerpoint/2010/main" val="230162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371600"/>
            <a:ext cx="5582356" cy="310854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receive Potassium from soil and fertilizers 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Contributes to disease </a:t>
            </a:r>
            <a:r>
              <a:rPr lang="en-US" sz="2800" dirty="0" smtClean="0"/>
              <a:t>protection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Aids in water </a:t>
            </a:r>
            <a:r>
              <a:rPr lang="en-US" sz="2800" dirty="0" smtClean="0"/>
              <a:t>control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Increases leaf </a:t>
            </a:r>
            <a:r>
              <a:rPr lang="en-US" sz="2800" dirty="0" smtClean="0"/>
              <a:t>production</a:t>
            </a:r>
            <a:endParaRPr lang="en-US" sz="2800" dirty="0"/>
          </a:p>
        </p:txBody>
      </p:sp>
      <p:pic>
        <p:nvPicPr>
          <p:cNvPr id="10" name="Picture 9" descr="Screen Shot 2015-07-16 at 1.59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2400"/>
            <a:ext cx="2595673" cy="1602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45558" y="55626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Potassium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676401"/>
            <a:ext cx="2187222" cy="22775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thelas Regular"/>
                <a:cs typeface="Athelas Regular"/>
              </a:rPr>
              <a:t>19</a:t>
            </a:r>
          </a:p>
          <a:p>
            <a:pPr algn="ctr"/>
            <a:r>
              <a:rPr lang="en-US" sz="5000" b="1" dirty="0" smtClean="0">
                <a:solidFill>
                  <a:schemeClr val="tx1"/>
                </a:solidFill>
                <a:latin typeface="Athelas Regular"/>
                <a:cs typeface="Athelas Regular"/>
              </a:rPr>
              <a:t>K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Potassium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thelas Regular"/>
                <a:cs typeface="Athelas Regular"/>
              </a:rPr>
              <a:t>39.0983</a:t>
            </a:r>
          </a:p>
        </p:txBody>
      </p:sp>
    </p:spTree>
    <p:extLst>
      <p:ext uri="{BB962C8B-B14F-4D97-AF65-F5344CB8AC3E}">
        <p14:creationId xmlns:p14="http://schemas.microsoft.com/office/powerpoint/2010/main" val="83980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044" y="1214020"/>
            <a:ext cx="5582356" cy="4832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Soybeans receive Carbon </a:t>
            </a:r>
            <a:r>
              <a:rPr lang="en-US" sz="2800" dirty="0" smtClean="0"/>
              <a:t>Dioxide 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dirty="0"/>
              <a:t>from the air and organic matter.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is necessary to make sugar (C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) during photosynthesis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Decomposing materials such as manure, saw dust and plant debris provide Carbon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676401"/>
            <a:ext cx="1806222" cy="22775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 Regular"/>
                <a:cs typeface="Athelas Regular"/>
              </a:rPr>
              <a:t>6</a:t>
            </a:r>
            <a:endParaRPr lang="en-US" sz="2400" dirty="0" smtClean="0">
              <a:solidFill>
                <a:schemeClr val="tx1"/>
              </a:solidFill>
              <a:latin typeface="Athelas Regular"/>
              <a:cs typeface="Athelas Regular"/>
            </a:endParaRPr>
          </a:p>
          <a:p>
            <a:pPr algn="ctr"/>
            <a:r>
              <a:rPr lang="en-US" sz="5000" b="1" dirty="0">
                <a:solidFill>
                  <a:schemeClr val="tx1"/>
                </a:solidFill>
                <a:latin typeface="Athelas Regular"/>
                <a:cs typeface="Athelas Regular"/>
              </a:rPr>
              <a:t>C</a:t>
            </a:r>
            <a:endParaRPr lang="en-US" sz="5000" b="1" dirty="0" smtClean="0">
              <a:solidFill>
                <a:schemeClr val="tx1"/>
              </a:solidFill>
              <a:latin typeface="Athelas Regular"/>
              <a:cs typeface="Athelas Regular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Carbon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thelas Regular"/>
                <a:cs typeface="Athelas Regular"/>
              </a:rPr>
              <a:t>12.0107</a:t>
            </a:r>
          </a:p>
        </p:txBody>
      </p:sp>
      <p:pic>
        <p:nvPicPr>
          <p:cNvPr id="12" name="Picture 11" descr="Screen Shot 2015-06-29 at 10.31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16256"/>
            <a:ext cx="2155869" cy="1774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0" y="5791200"/>
            <a:ext cx="1346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B732D"/>
                </a:solidFill>
              </a:rPr>
              <a:t>United Soybean Board</a:t>
            </a:r>
            <a:endParaRPr lang="en-US" sz="900" dirty="0">
              <a:solidFill>
                <a:srgbClr val="1B732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Carbon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0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_Brosse_à_Saint-Lambert-des-Bois_le_24_août_2011_-_1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18475"/>
          <a:stretch/>
        </p:blipFill>
        <p:spPr>
          <a:xfrm>
            <a:off x="4811" y="0"/>
            <a:ext cx="9144000" cy="216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371600"/>
            <a:ext cx="5582356" cy="3539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Plants receive Hydrogen and Oxygen from water (H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Water is needed for photosynthesis to </a:t>
            </a:r>
            <a:r>
              <a:rPr lang="en-US" sz="2800" dirty="0" smtClean="0"/>
              <a:t>begin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Soil moisture </a:t>
            </a:r>
            <a:r>
              <a:rPr lang="en-US" sz="2800" dirty="0" smtClean="0"/>
              <a:t>(water in soil) determines </a:t>
            </a:r>
            <a:r>
              <a:rPr lang="en-US" sz="2800" dirty="0"/>
              <a:t>the kind of plants that can grow.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H</a:t>
            </a:r>
            <a:r>
              <a:rPr lang="en-US" sz="3600" baseline="-25000" dirty="0" smtClean="0">
                <a:solidFill>
                  <a:srgbClr val="196322"/>
                </a:solidFill>
                <a:latin typeface="+mj-lt"/>
              </a:rPr>
              <a:t>2</a:t>
            </a:r>
            <a:r>
              <a:rPr lang="en-US" sz="3600" dirty="0" smtClean="0">
                <a:solidFill>
                  <a:srgbClr val="196322"/>
                </a:solidFill>
                <a:latin typeface="+mj-lt"/>
              </a:rPr>
              <a:t>O Water</a:t>
            </a:r>
            <a:endParaRPr lang="en-US" sz="3600" dirty="0">
              <a:solidFill>
                <a:srgbClr val="196322"/>
              </a:solidFill>
              <a:latin typeface="+mj-lt"/>
            </a:endParaRPr>
          </a:p>
        </p:txBody>
      </p:sp>
      <p:pic>
        <p:nvPicPr>
          <p:cNvPr id="2" name="Picture 1" descr="man-hand-garden-growth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91000"/>
            <a:ext cx="27432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1676400"/>
            <a:ext cx="2438400" cy="178510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Athelas Regular"/>
              <a:cs typeface="Athelas Regular"/>
            </a:endParaRP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thelas Regular"/>
                <a:cs typeface="Athelas Regular"/>
              </a:rPr>
              <a:t>H</a:t>
            </a:r>
            <a:r>
              <a:rPr lang="en-US" sz="5000" b="1" dirty="0" smtClean="0">
                <a:solidFill>
                  <a:schemeClr val="tx1"/>
                </a:solidFill>
                <a:latin typeface="Athelas Regular"/>
                <a:cs typeface="Athelas Regular"/>
              </a:rPr>
              <a:t> O </a:t>
            </a:r>
            <a:r>
              <a:rPr lang="en-US" sz="5000" b="1" dirty="0" smtClean="0">
                <a:solidFill>
                  <a:srgbClr val="FF0000"/>
                </a:solidFill>
                <a:latin typeface="Athelas Regular"/>
                <a:cs typeface="Athelas Regular"/>
              </a:rPr>
              <a:t>H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thelas Regular"/>
                <a:cs typeface="Athelas Regular"/>
              </a:rPr>
              <a:t>Water</a:t>
            </a:r>
          </a:p>
        </p:txBody>
      </p:sp>
      <p:sp>
        <p:nvSpPr>
          <p:cNvPr id="3" name="Oval 2"/>
          <p:cNvSpPr/>
          <p:nvPr/>
        </p:nvSpPr>
        <p:spPr>
          <a:xfrm flipH="1">
            <a:off x="7467600" y="2133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7772400" y="2133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7924800" y="2362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7315200" y="2362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74676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77724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2590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24800" y="2590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3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ohsoygoodmiddle">
  <a:themeElements>
    <a:clrScheme name="Custom 1">
      <a:dk1>
        <a:sysClr val="windowText" lastClr="000000"/>
      </a:dk1>
      <a:lt1>
        <a:srgbClr val="FFFFFF"/>
      </a:lt1>
      <a:dk2>
        <a:srgbClr val="DADADA"/>
      </a:dk2>
      <a:lt2>
        <a:srgbClr val="FFFFFF"/>
      </a:lt2>
      <a:accent1>
        <a:srgbClr val="196322"/>
      </a:accent1>
      <a:accent2>
        <a:srgbClr val="196322"/>
      </a:accent2>
      <a:accent3>
        <a:srgbClr val="196322"/>
      </a:accent3>
      <a:accent4>
        <a:srgbClr val="196322"/>
      </a:accent4>
      <a:accent5>
        <a:srgbClr val="196322"/>
      </a:accent5>
      <a:accent6>
        <a:srgbClr val="196322"/>
      </a:accent6>
      <a:hlink>
        <a:srgbClr val="196322"/>
      </a:hlink>
      <a:folHlink>
        <a:srgbClr val="19632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850</Words>
  <Application>Microsoft Macintosh PowerPoint</Application>
  <PresentationFormat>On-screen Show (4:3)</PresentationFormat>
  <Paragraphs>148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ohsoygoodmiddle</vt:lpstr>
      <vt:lpstr>PowerPoint Presentation</vt:lpstr>
      <vt:lpstr>What is in a Soybean?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2015-07-18T21:11:55Z</dcterms:modified>
</cp:coreProperties>
</file>